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notesMasterIdLst>
    <p:notesMasterId r:id="rId16"/>
  </p:notesMasterIdLst>
  <p:sldIdLst>
    <p:sldId id="348" r:id="rId2"/>
    <p:sldId id="355" r:id="rId3"/>
    <p:sldId id="354" r:id="rId4"/>
    <p:sldId id="345" r:id="rId5"/>
    <p:sldId id="359" r:id="rId6"/>
    <p:sldId id="364" r:id="rId7"/>
    <p:sldId id="365" r:id="rId8"/>
    <p:sldId id="361" r:id="rId9"/>
    <p:sldId id="362" r:id="rId10"/>
    <p:sldId id="363" r:id="rId11"/>
    <p:sldId id="350" r:id="rId12"/>
    <p:sldId id="358" r:id="rId13"/>
    <p:sldId id="357" r:id="rId14"/>
    <p:sldId id="36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Quang" initials="DQ" lastIdx="2" clrIdx="0">
    <p:extLst>
      <p:ext uri="{19B8F6BF-5375-455C-9EA6-DF929625EA0E}">
        <p15:presenceInfo xmlns:p15="http://schemas.microsoft.com/office/powerpoint/2012/main" userId="0df4af00126e35a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7D4"/>
    <a:srgbClr val="30009B"/>
    <a:srgbClr val="000083"/>
    <a:srgbClr val="00BB00"/>
    <a:srgbClr val="FEF600"/>
    <a:srgbClr val="FE6230"/>
    <a:srgbClr val="DD0000"/>
    <a:srgbClr val="C12F30"/>
    <a:srgbClr val="662D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0805" autoAdjust="0"/>
  </p:normalViewPr>
  <p:slideViewPr>
    <p:cSldViewPr snapToGrid="0">
      <p:cViewPr varScale="1">
        <p:scale>
          <a:sx n="66" d="100"/>
          <a:sy n="66" d="100"/>
        </p:scale>
        <p:origin x="77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538A84-4A38-4982-975F-03A78EC7998A}" type="datetimeFigureOut">
              <a:rPr lang="en-US" smtClean="0"/>
              <a:t>2022-01-04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B7AB8F-D69C-4756-9C47-D54558D073E0}" type="slidenum">
              <a:rPr lang="en-US" smtClean="0"/>
              <a:t>‹#›</a:t>
            </a:fld>
            <a:endParaRPr lang="en-US"/>
          </a:p>
        </p:txBody>
      </p:sp>
    </p:spTree>
    <p:extLst>
      <p:ext uri="{BB962C8B-B14F-4D97-AF65-F5344CB8AC3E}">
        <p14:creationId xmlns:p14="http://schemas.microsoft.com/office/powerpoint/2010/main" val="2282066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solidFill>
                  <a:schemeClr val="bg1"/>
                </a:solidFill>
              </a:rPr>
              <a:t>o David is a </a:t>
            </a:r>
            <a:r>
              <a:rPr lang="en-US" sz="1200" dirty="0">
                <a:solidFill>
                  <a:schemeClr val="bg1"/>
                </a:solidFill>
              </a:rPr>
              <a:t>Vietnamese American who connects Eastern and Western art forms – this perspective contributes to his choices about story and music.</a:t>
            </a:r>
          </a:p>
          <a:p>
            <a:r>
              <a:rPr lang="en-US" sz="1200" b="0" i="0" u="none" strike="noStrike" baseline="0" dirty="0">
                <a:solidFill>
                  <a:schemeClr val="bg1"/>
                </a:solidFill>
              </a:rPr>
              <a:t>o David grew up listening to opera and has written a </a:t>
            </a:r>
            <a:r>
              <a:rPr lang="en-US" sz="1200" dirty="0">
                <a:solidFill>
                  <a:schemeClr val="bg1"/>
                </a:solidFill>
              </a:rPr>
              <a:t>subatomic opera, a story about particles going to college, called TOUR, which was a 2020 Downtown Urban Arts Festival finalist.  He is also the composer-lyricist on a musical called PARALLEL UNIVERSITY with two other collaborators for New York Public Library for the Performing Arts and their virtual reality program.</a:t>
            </a:r>
            <a:endParaRPr lang="en-US" sz="1200" b="0" i="0" u="none" strike="noStrike" baseline="0" dirty="0">
              <a:solidFill>
                <a:schemeClr val="bg1"/>
              </a:solidFill>
            </a:endParaRPr>
          </a:p>
          <a:p>
            <a:r>
              <a:rPr lang="en-US" sz="1200" b="0" i="0" u="none" strike="noStrike" baseline="0" dirty="0">
                <a:solidFill>
                  <a:schemeClr val="bg1"/>
                </a:solidFill>
              </a:rPr>
              <a:t>o David obtained his Bachelor of Science in Astrophysics and a Minor in Theatre from Michigan State University.  During his sophomore year, he got a chance to studied under Dr. Andrea M. </a:t>
            </a:r>
            <a:r>
              <a:rPr lang="en-US" sz="1200" b="0" i="0" u="none" strike="noStrike" baseline="0" dirty="0" err="1">
                <a:solidFill>
                  <a:schemeClr val="bg1"/>
                </a:solidFill>
              </a:rPr>
              <a:t>Ghez</a:t>
            </a:r>
            <a:r>
              <a:rPr lang="en-US" sz="1200" b="0" i="0" u="none" strike="noStrike" baseline="0" dirty="0">
                <a:solidFill>
                  <a:schemeClr val="bg1"/>
                </a:solidFill>
              </a:rPr>
              <a:t>, 2020’s Nobel Prize in Physics laureate.</a:t>
            </a:r>
          </a:p>
          <a:p>
            <a:r>
              <a:rPr lang="en-US" sz="1200" b="0" i="0" u="none" strike="noStrike" baseline="0" dirty="0">
                <a:solidFill>
                  <a:schemeClr val="bg1"/>
                </a:solidFill>
              </a:rPr>
              <a:t>o He is a member of ASCAP, the Dramatists Guild, OPERA America, and ΣΠΣ, an honor society in physics.  Further, David is the Literary Fellow for the Playwrights Foundation in San Francisco.</a:t>
            </a:r>
          </a:p>
          <a:p>
            <a:r>
              <a:rPr lang="en-US" sz="1200" b="0" i="0" u="none" strike="noStrike" baseline="0" dirty="0">
                <a:solidFill>
                  <a:schemeClr val="bg1"/>
                </a:solidFill>
              </a:rPr>
              <a:t>o David is a unique individual and has written a unique musical, a light opera, that incorporates the Big Bang, Gravity, Time, and Space in a story about family.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NEXT SLIDE</a:t>
            </a:r>
          </a:p>
        </p:txBody>
      </p:sp>
      <p:sp>
        <p:nvSpPr>
          <p:cNvPr id="4" name="Slide Number Placeholder 3"/>
          <p:cNvSpPr>
            <a:spLocks noGrp="1"/>
          </p:cNvSpPr>
          <p:nvPr>
            <p:ph type="sldNum" sz="quarter" idx="5"/>
          </p:nvPr>
        </p:nvSpPr>
        <p:spPr/>
        <p:txBody>
          <a:bodyPr/>
          <a:lstStyle/>
          <a:p>
            <a:fld id="{B7B7AB8F-D69C-4756-9C47-D54558D073E0}" type="slidenum">
              <a:rPr lang="en-US" smtClean="0"/>
              <a:t>1</a:t>
            </a:fld>
            <a:endParaRPr lang="en-US"/>
          </a:p>
        </p:txBody>
      </p:sp>
    </p:spTree>
    <p:extLst>
      <p:ext uri="{BB962C8B-B14F-4D97-AF65-F5344CB8AC3E}">
        <p14:creationId xmlns:p14="http://schemas.microsoft.com/office/powerpoint/2010/main" val="37046146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i="0" u="none" strike="noStrike" baseline="0" dirty="0">
                <a:solidFill>
                  <a:schemeClr val="bg1"/>
                </a:solidFill>
              </a:rPr>
              <a:t>o August 2020 — July 2021: Working Title Playwrights New Play Development</a:t>
            </a:r>
            <a:r>
              <a:rPr lang="en-US" sz="2400" dirty="0">
                <a:solidFill>
                  <a:schemeClr val="bg1"/>
                </a:solidFill>
              </a:rPr>
              <a:t> </a:t>
            </a:r>
            <a:r>
              <a:rPr lang="en-US" sz="2400" b="0" i="0" u="none" strike="noStrike" baseline="0" dirty="0">
                <a:solidFill>
                  <a:schemeClr val="bg1"/>
                </a:solidFill>
              </a:rPr>
              <a:t>and Dramaturgy Apprenticeship</a:t>
            </a:r>
          </a:p>
          <a:p>
            <a:pPr lvl="1"/>
            <a:r>
              <a:rPr lang="en-US" sz="2400" b="0" i="0" u="none" strike="noStrike" baseline="0" dirty="0">
                <a:solidFill>
                  <a:schemeClr val="bg1"/>
                </a:solidFill>
              </a:rPr>
              <a:t>o October 2020 – May 2021: Multiple Readings with Talkback</a:t>
            </a:r>
          </a:p>
          <a:p>
            <a:pPr lvl="1"/>
            <a:r>
              <a:rPr lang="en-US" sz="2400" b="0" i="0" u="none" strike="noStrike" baseline="0" dirty="0">
                <a:solidFill>
                  <a:schemeClr val="bg1"/>
                </a:solidFill>
              </a:rPr>
              <a:t>o </a:t>
            </a:r>
            <a:r>
              <a:rPr lang="en-US" sz="2400" dirty="0">
                <a:solidFill>
                  <a:schemeClr val="bg1"/>
                </a:solidFill>
              </a:rPr>
              <a:t>July 2021</a:t>
            </a:r>
            <a:r>
              <a:rPr lang="en-US" sz="2400" b="0" i="0" u="none" strike="noStrike" baseline="0" dirty="0">
                <a:solidFill>
                  <a:schemeClr val="bg1"/>
                </a:solidFill>
              </a:rPr>
              <a:t>: Concert Reading with Talkback directed by Aliyah Curry </a:t>
            </a:r>
          </a:p>
          <a:p>
            <a:r>
              <a:rPr lang="en-US" sz="2400" b="0" i="0" u="none" strike="noStrike" baseline="0" dirty="0">
                <a:solidFill>
                  <a:schemeClr val="bg1"/>
                </a:solidFill>
              </a:rPr>
              <a:t>o June 2021 — </a:t>
            </a:r>
            <a:r>
              <a:rPr lang="en-US" sz="2400" dirty="0">
                <a:solidFill>
                  <a:schemeClr val="bg1"/>
                </a:solidFill>
              </a:rPr>
              <a:t>O</a:t>
            </a:r>
            <a:r>
              <a:rPr lang="en-US" sz="2400" b="0" i="0" u="none" strike="noStrike" baseline="0" dirty="0">
                <a:solidFill>
                  <a:schemeClr val="bg1"/>
                </a:solidFill>
              </a:rPr>
              <a:t>ngoing: Theater Resources Unlimited Workshops</a:t>
            </a:r>
          </a:p>
          <a:p>
            <a:pPr lvl="1"/>
            <a:r>
              <a:rPr lang="en-US" sz="2400" b="0" i="0" u="none" strike="noStrike" baseline="0" dirty="0">
                <a:solidFill>
                  <a:schemeClr val="bg1"/>
                </a:solidFill>
              </a:rPr>
              <a:t>o June 2021: How to Write a Musical That Works – Part One:</a:t>
            </a:r>
            <a:r>
              <a:rPr lang="en-US" sz="2400" dirty="0">
                <a:solidFill>
                  <a:schemeClr val="bg1"/>
                </a:solidFill>
              </a:rPr>
              <a:t> </a:t>
            </a:r>
            <a:r>
              <a:rPr lang="en-US" sz="2400" b="0" i="0" u="none" strike="noStrike" baseline="0" dirty="0">
                <a:solidFill>
                  <a:schemeClr val="bg1"/>
                </a:solidFill>
              </a:rPr>
              <a:t>The World &amp; the Want Workshop</a:t>
            </a:r>
          </a:p>
          <a:p>
            <a:pPr lvl="1"/>
            <a:r>
              <a:rPr lang="en-US" sz="2400" b="0" i="0" u="none" strike="noStrike" baseline="0" dirty="0">
                <a:solidFill>
                  <a:schemeClr val="bg1"/>
                </a:solidFill>
              </a:rPr>
              <a:t>o October 2021: How to Write a Musical That Works – Part Two: Conflict &amp; Obstacles Workshop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chemeClr val="bg1"/>
                </a:solidFill>
              </a:rPr>
              <a:t>o In the coming days, David and Daniela Cobb, the actress who has been portraying his protagonist and a Broadway performer on The Lion King, are speakers at the Durban University of Technology’s Annual Research Conference.  This university in South Africa has been showcasing their songs to their Faculty of Arts and Design throughout the past summer.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t>NEXT SLIDE</a:t>
            </a:r>
          </a:p>
        </p:txBody>
      </p:sp>
      <p:sp>
        <p:nvSpPr>
          <p:cNvPr id="4" name="Slide Number Placeholder 3"/>
          <p:cNvSpPr>
            <a:spLocks noGrp="1"/>
          </p:cNvSpPr>
          <p:nvPr>
            <p:ph type="sldNum" sz="quarter" idx="5"/>
          </p:nvPr>
        </p:nvSpPr>
        <p:spPr/>
        <p:txBody>
          <a:bodyPr/>
          <a:lstStyle/>
          <a:p>
            <a:fld id="{B7B7AB8F-D69C-4756-9C47-D54558D073E0}" type="slidenum">
              <a:rPr lang="en-US" smtClean="0"/>
              <a:t>10</a:t>
            </a:fld>
            <a:endParaRPr lang="en-US"/>
          </a:p>
        </p:txBody>
      </p:sp>
    </p:spTree>
    <p:extLst>
      <p:ext uri="{BB962C8B-B14F-4D97-AF65-F5344CB8AC3E}">
        <p14:creationId xmlns:p14="http://schemas.microsoft.com/office/powerpoint/2010/main" val="3588749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i="0" u="none" strike="noStrike" baseline="0" dirty="0">
                <a:solidFill>
                  <a:schemeClr val="bg1"/>
                </a:solidFill>
              </a:rPr>
              <a:t>o August 2020 — July 2021: Working Title Playwrights New Play Development</a:t>
            </a:r>
            <a:r>
              <a:rPr lang="en-US" sz="2400" dirty="0">
                <a:solidFill>
                  <a:schemeClr val="bg1"/>
                </a:solidFill>
              </a:rPr>
              <a:t> </a:t>
            </a:r>
            <a:r>
              <a:rPr lang="en-US" sz="2400" b="0" i="0" u="none" strike="noStrike" baseline="0" dirty="0">
                <a:solidFill>
                  <a:schemeClr val="bg1"/>
                </a:solidFill>
              </a:rPr>
              <a:t>and Dramaturgy Apprenticeship</a:t>
            </a:r>
          </a:p>
          <a:p>
            <a:pPr lvl="1"/>
            <a:r>
              <a:rPr lang="en-US" sz="2400" b="0" i="0" u="none" strike="noStrike" baseline="0" dirty="0">
                <a:solidFill>
                  <a:schemeClr val="bg1"/>
                </a:solidFill>
              </a:rPr>
              <a:t>o October 2020 – May 2021: Multiple Readings with Talkback</a:t>
            </a:r>
          </a:p>
          <a:p>
            <a:pPr lvl="1"/>
            <a:r>
              <a:rPr lang="en-US" sz="2400" b="0" i="0" u="none" strike="noStrike" baseline="0" dirty="0">
                <a:solidFill>
                  <a:schemeClr val="bg1"/>
                </a:solidFill>
              </a:rPr>
              <a:t>o </a:t>
            </a:r>
            <a:r>
              <a:rPr lang="en-US" sz="2400" dirty="0">
                <a:solidFill>
                  <a:schemeClr val="bg1"/>
                </a:solidFill>
              </a:rPr>
              <a:t>July 2021</a:t>
            </a:r>
            <a:r>
              <a:rPr lang="en-US" sz="2400" b="0" i="0" u="none" strike="noStrike" baseline="0" dirty="0">
                <a:solidFill>
                  <a:schemeClr val="bg1"/>
                </a:solidFill>
              </a:rPr>
              <a:t>: Concert Reading with Talkback directed by Aliyah Curry </a:t>
            </a:r>
          </a:p>
          <a:p>
            <a:r>
              <a:rPr lang="en-US" sz="2400" b="0" i="0" u="none" strike="noStrike" baseline="0" dirty="0">
                <a:solidFill>
                  <a:schemeClr val="bg1"/>
                </a:solidFill>
              </a:rPr>
              <a:t>o June 2021 — </a:t>
            </a:r>
            <a:r>
              <a:rPr lang="en-US" sz="2400" dirty="0">
                <a:solidFill>
                  <a:schemeClr val="bg1"/>
                </a:solidFill>
              </a:rPr>
              <a:t>O</a:t>
            </a:r>
            <a:r>
              <a:rPr lang="en-US" sz="2400" b="0" i="0" u="none" strike="noStrike" baseline="0" dirty="0">
                <a:solidFill>
                  <a:schemeClr val="bg1"/>
                </a:solidFill>
              </a:rPr>
              <a:t>ngoing: Theater Resources Unlimited Workshops</a:t>
            </a:r>
          </a:p>
          <a:p>
            <a:pPr lvl="1"/>
            <a:r>
              <a:rPr lang="en-US" sz="2400" b="0" i="0" u="none" strike="noStrike" baseline="0" dirty="0">
                <a:solidFill>
                  <a:schemeClr val="bg1"/>
                </a:solidFill>
              </a:rPr>
              <a:t>o June 2021: How to Write a Musical That Works – Part One:</a:t>
            </a:r>
            <a:r>
              <a:rPr lang="en-US" sz="2400" dirty="0">
                <a:solidFill>
                  <a:schemeClr val="bg1"/>
                </a:solidFill>
              </a:rPr>
              <a:t> </a:t>
            </a:r>
            <a:r>
              <a:rPr lang="en-US" sz="2400" b="0" i="0" u="none" strike="noStrike" baseline="0" dirty="0">
                <a:solidFill>
                  <a:schemeClr val="bg1"/>
                </a:solidFill>
              </a:rPr>
              <a:t>The World &amp; the Want Workshop</a:t>
            </a:r>
          </a:p>
          <a:p>
            <a:pPr lvl="1"/>
            <a:r>
              <a:rPr lang="en-US" sz="2400" b="0" i="0" u="none" strike="noStrike" baseline="0" dirty="0">
                <a:solidFill>
                  <a:schemeClr val="bg1"/>
                </a:solidFill>
              </a:rPr>
              <a:t>o October 2021: How to Write a Musical That Works – Part Two: Conflict &amp; Obstacles Workshop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chemeClr val="bg1"/>
                </a:solidFill>
              </a:rPr>
              <a:t>o In the coming days, David and Daniela Cobb, the actress who has been portraying his protagonist and a Broadway performer on The Lion King, are speakers at the Durban University of Technology’s Annual Research Conference.  This university in South Africa has been showcasing their songs to their Faculty of Arts and Design throughout the past summer.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t>NEXT SLIDE</a:t>
            </a:r>
          </a:p>
        </p:txBody>
      </p:sp>
      <p:sp>
        <p:nvSpPr>
          <p:cNvPr id="4" name="Slide Number Placeholder 3"/>
          <p:cNvSpPr>
            <a:spLocks noGrp="1"/>
          </p:cNvSpPr>
          <p:nvPr>
            <p:ph type="sldNum" sz="quarter" idx="5"/>
          </p:nvPr>
        </p:nvSpPr>
        <p:spPr/>
        <p:txBody>
          <a:bodyPr/>
          <a:lstStyle/>
          <a:p>
            <a:fld id="{B7B7AB8F-D69C-4756-9C47-D54558D073E0}" type="slidenum">
              <a:rPr lang="en-US" smtClean="0"/>
              <a:t>11</a:t>
            </a:fld>
            <a:endParaRPr lang="en-US"/>
          </a:p>
        </p:txBody>
      </p:sp>
    </p:spTree>
    <p:extLst>
      <p:ext uri="{BB962C8B-B14F-4D97-AF65-F5344CB8AC3E}">
        <p14:creationId xmlns:p14="http://schemas.microsoft.com/office/powerpoint/2010/main" val="2134507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i="0" u="none" strike="noStrike" baseline="0" dirty="0">
                <a:solidFill>
                  <a:schemeClr val="bg1"/>
                </a:solidFill>
              </a:rPr>
              <a:t>o August 2020 — July 2021: Working Title Playwrights New Play Development</a:t>
            </a:r>
            <a:r>
              <a:rPr lang="en-US" sz="2400" dirty="0">
                <a:solidFill>
                  <a:schemeClr val="bg1"/>
                </a:solidFill>
              </a:rPr>
              <a:t> </a:t>
            </a:r>
            <a:r>
              <a:rPr lang="en-US" sz="2400" b="0" i="0" u="none" strike="noStrike" baseline="0" dirty="0">
                <a:solidFill>
                  <a:schemeClr val="bg1"/>
                </a:solidFill>
              </a:rPr>
              <a:t>and Dramaturgy Apprenticeship</a:t>
            </a:r>
          </a:p>
          <a:p>
            <a:pPr lvl="1"/>
            <a:r>
              <a:rPr lang="en-US" sz="2400" b="0" i="0" u="none" strike="noStrike" baseline="0" dirty="0">
                <a:solidFill>
                  <a:schemeClr val="bg1"/>
                </a:solidFill>
              </a:rPr>
              <a:t>o October 2020 – May 2021: Multiple Readings with Talkback</a:t>
            </a:r>
          </a:p>
          <a:p>
            <a:pPr lvl="1"/>
            <a:r>
              <a:rPr lang="en-US" sz="2400" b="0" i="0" u="none" strike="noStrike" baseline="0" dirty="0">
                <a:solidFill>
                  <a:schemeClr val="bg1"/>
                </a:solidFill>
              </a:rPr>
              <a:t>o </a:t>
            </a:r>
            <a:r>
              <a:rPr lang="en-US" sz="2400" dirty="0">
                <a:solidFill>
                  <a:schemeClr val="bg1"/>
                </a:solidFill>
              </a:rPr>
              <a:t>July 2021</a:t>
            </a:r>
            <a:r>
              <a:rPr lang="en-US" sz="2400" b="0" i="0" u="none" strike="noStrike" baseline="0" dirty="0">
                <a:solidFill>
                  <a:schemeClr val="bg1"/>
                </a:solidFill>
              </a:rPr>
              <a:t>: Concert Reading with Talkback directed by Aliyah Curry </a:t>
            </a:r>
          </a:p>
          <a:p>
            <a:r>
              <a:rPr lang="en-US" sz="2400" b="0" i="0" u="none" strike="noStrike" baseline="0" dirty="0">
                <a:solidFill>
                  <a:schemeClr val="bg1"/>
                </a:solidFill>
              </a:rPr>
              <a:t>o June 2021 — </a:t>
            </a:r>
            <a:r>
              <a:rPr lang="en-US" sz="2400" dirty="0">
                <a:solidFill>
                  <a:schemeClr val="bg1"/>
                </a:solidFill>
              </a:rPr>
              <a:t>O</a:t>
            </a:r>
            <a:r>
              <a:rPr lang="en-US" sz="2400" b="0" i="0" u="none" strike="noStrike" baseline="0" dirty="0">
                <a:solidFill>
                  <a:schemeClr val="bg1"/>
                </a:solidFill>
              </a:rPr>
              <a:t>ngoing: Theater Resources Unlimited Workshops</a:t>
            </a:r>
          </a:p>
          <a:p>
            <a:pPr lvl="1"/>
            <a:r>
              <a:rPr lang="en-US" sz="2400" b="0" i="0" u="none" strike="noStrike" baseline="0" dirty="0">
                <a:solidFill>
                  <a:schemeClr val="bg1"/>
                </a:solidFill>
              </a:rPr>
              <a:t>o June 2021: How to Write a Musical That Works – Part One:</a:t>
            </a:r>
            <a:r>
              <a:rPr lang="en-US" sz="2400" dirty="0">
                <a:solidFill>
                  <a:schemeClr val="bg1"/>
                </a:solidFill>
              </a:rPr>
              <a:t> </a:t>
            </a:r>
            <a:r>
              <a:rPr lang="en-US" sz="2400" b="0" i="0" u="none" strike="noStrike" baseline="0" dirty="0">
                <a:solidFill>
                  <a:schemeClr val="bg1"/>
                </a:solidFill>
              </a:rPr>
              <a:t>The World &amp; the Want Workshop</a:t>
            </a:r>
          </a:p>
          <a:p>
            <a:pPr lvl="1"/>
            <a:r>
              <a:rPr lang="en-US" sz="2400" b="0" i="0" u="none" strike="noStrike" baseline="0" dirty="0">
                <a:solidFill>
                  <a:schemeClr val="bg1"/>
                </a:solidFill>
              </a:rPr>
              <a:t>o October 2021: How to Write a Musical That Works – Part Two: Conflict &amp; Obstacles Workshop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chemeClr val="bg1"/>
                </a:solidFill>
              </a:rPr>
              <a:t>o In the coming days, David and Daniela Cobb, the actress who has been portraying his protagonist and a Broadway performer on The Lion King, are speakers at the Durban University of Technology’s Annual Research Conference.  This university in South Africa has been showcasing their songs to their Faculty of Arts and Design throughout the past summer.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t>NEXT SLIDE</a:t>
            </a:r>
          </a:p>
        </p:txBody>
      </p:sp>
      <p:sp>
        <p:nvSpPr>
          <p:cNvPr id="4" name="Slide Number Placeholder 3"/>
          <p:cNvSpPr>
            <a:spLocks noGrp="1"/>
          </p:cNvSpPr>
          <p:nvPr>
            <p:ph type="sldNum" sz="quarter" idx="5"/>
          </p:nvPr>
        </p:nvSpPr>
        <p:spPr/>
        <p:txBody>
          <a:bodyPr/>
          <a:lstStyle/>
          <a:p>
            <a:fld id="{B7B7AB8F-D69C-4756-9C47-D54558D073E0}" type="slidenum">
              <a:rPr lang="en-US" smtClean="0"/>
              <a:t>12</a:t>
            </a:fld>
            <a:endParaRPr lang="en-US"/>
          </a:p>
        </p:txBody>
      </p:sp>
    </p:spTree>
    <p:extLst>
      <p:ext uri="{BB962C8B-B14F-4D97-AF65-F5344CB8AC3E}">
        <p14:creationId xmlns:p14="http://schemas.microsoft.com/office/powerpoint/2010/main" val="2967100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About the Musical</a:t>
            </a:r>
          </a:p>
          <a:p>
            <a:pPr marL="171450" indent="-171450">
              <a:buFont typeface="Arial" panose="020B0604020202020204" pitchFamily="34" charset="0"/>
              <a:buChar char="•"/>
            </a:pPr>
            <a:r>
              <a:rPr lang="en-US" dirty="0"/>
              <a:t>The theatrical reading that I viewed had a very young, energetic, talented, and diverse cast</a:t>
            </a:r>
          </a:p>
          <a:p>
            <a:pPr marL="171450" indent="-171450">
              <a:buFont typeface="Arial" panose="020B0604020202020204" pitchFamily="34" charset="0"/>
              <a:buChar char="•"/>
            </a:pPr>
            <a:r>
              <a:rPr lang="en-US" dirty="0"/>
              <a:t>Instrumentation might be as simple as a piano, guitar, bass guitar, and drum kit</a:t>
            </a:r>
          </a:p>
          <a:p>
            <a:pPr marL="171450" indent="-171450">
              <a:buFont typeface="Arial" panose="020B0604020202020204" pitchFamily="34" charset="0"/>
              <a:buChar char="•"/>
            </a:pPr>
            <a:r>
              <a:rPr lang="en-US" dirty="0"/>
              <a:t>There’s also diversity in the music which ranges from operatic to pop to metal to experimental</a:t>
            </a:r>
          </a:p>
          <a:p>
            <a:pPr marL="0" indent="0">
              <a:buFont typeface="Arial" panose="020B0604020202020204" pitchFamily="34" charset="0"/>
              <a:buNone/>
            </a:pPr>
            <a:r>
              <a:rPr lang="en-US" b="1" dirty="0"/>
              <a:t>NEXT SLIDE</a:t>
            </a:r>
          </a:p>
        </p:txBody>
      </p:sp>
      <p:sp>
        <p:nvSpPr>
          <p:cNvPr id="4" name="Slide Number Placeholder 3"/>
          <p:cNvSpPr>
            <a:spLocks noGrp="1"/>
          </p:cNvSpPr>
          <p:nvPr>
            <p:ph type="sldNum" sz="quarter" idx="5"/>
          </p:nvPr>
        </p:nvSpPr>
        <p:spPr/>
        <p:txBody>
          <a:bodyPr/>
          <a:lstStyle/>
          <a:p>
            <a:fld id="{B7B7AB8F-D69C-4756-9C47-D54558D073E0}" type="slidenum">
              <a:rPr lang="en-US" smtClean="0"/>
              <a:t>13</a:t>
            </a:fld>
            <a:endParaRPr lang="en-US"/>
          </a:p>
        </p:txBody>
      </p:sp>
    </p:spTree>
    <p:extLst>
      <p:ext uri="{BB962C8B-B14F-4D97-AF65-F5344CB8AC3E}">
        <p14:creationId xmlns:p14="http://schemas.microsoft.com/office/powerpoint/2010/main" val="3148393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i="0" u="none" strike="noStrike" baseline="0" dirty="0">
                <a:solidFill>
                  <a:schemeClr val="bg1"/>
                </a:solidFill>
              </a:rPr>
              <a:t>o August 2020 — July 2021: Working Title Playwrights New Play Development</a:t>
            </a:r>
            <a:r>
              <a:rPr lang="en-US" sz="2400" dirty="0">
                <a:solidFill>
                  <a:schemeClr val="bg1"/>
                </a:solidFill>
              </a:rPr>
              <a:t> </a:t>
            </a:r>
            <a:r>
              <a:rPr lang="en-US" sz="2400" b="0" i="0" u="none" strike="noStrike" baseline="0" dirty="0">
                <a:solidFill>
                  <a:schemeClr val="bg1"/>
                </a:solidFill>
              </a:rPr>
              <a:t>and Dramaturgy Apprenticeship</a:t>
            </a:r>
          </a:p>
          <a:p>
            <a:pPr lvl="1"/>
            <a:r>
              <a:rPr lang="en-US" sz="2400" b="0" i="0" u="none" strike="noStrike" baseline="0" dirty="0">
                <a:solidFill>
                  <a:schemeClr val="bg1"/>
                </a:solidFill>
              </a:rPr>
              <a:t>o October 2020 – May 2021: Multiple Readings with Talkback</a:t>
            </a:r>
          </a:p>
          <a:p>
            <a:pPr lvl="1"/>
            <a:r>
              <a:rPr lang="en-US" sz="2400" b="0" i="0" u="none" strike="noStrike" baseline="0" dirty="0">
                <a:solidFill>
                  <a:schemeClr val="bg1"/>
                </a:solidFill>
              </a:rPr>
              <a:t>o </a:t>
            </a:r>
            <a:r>
              <a:rPr lang="en-US" sz="2400" dirty="0">
                <a:solidFill>
                  <a:schemeClr val="bg1"/>
                </a:solidFill>
              </a:rPr>
              <a:t>July 2021</a:t>
            </a:r>
            <a:r>
              <a:rPr lang="en-US" sz="2400" b="0" i="0" u="none" strike="noStrike" baseline="0" dirty="0">
                <a:solidFill>
                  <a:schemeClr val="bg1"/>
                </a:solidFill>
              </a:rPr>
              <a:t>: Concert Reading with Talkback directed by Aliyah Curry </a:t>
            </a:r>
          </a:p>
          <a:p>
            <a:r>
              <a:rPr lang="en-US" sz="2400" b="0" i="0" u="none" strike="noStrike" baseline="0" dirty="0">
                <a:solidFill>
                  <a:schemeClr val="bg1"/>
                </a:solidFill>
              </a:rPr>
              <a:t>o June 2021 — </a:t>
            </a:r>
            <a:r>
              <a:rPr lang="en-US" sz="2400" dirty="0">
                <a:solidFill>
                  <a:schemeClr val="bg1"/>
                </a:solidFill>
              </a:rPr>
              <a:t>O</a:t>
            </a:r>
            <a:r>
              <a:rPr lang="en-US" sz="2400" b="0" i="0" u="none" strike="noStrike" baseline="0" dirty="0">
                <a:solidFill>
                  <a:schemeClr val="bg1"/>
                </a:solidFill>
              </a:rPr>
              <a:t>ngoing: Theater Resources Unlimited Workshops</a:t>
            </a:r>
          </a:p>
          <a:p>
            <a:pPr lvl="1"/>
            <a:r>
              <a:rPr lang="en-US" sz="2400" b="0" i="0" u="none" strike="noStrike" baseline="0" dirty="0">
                <a:solidFill>
                  <a:schemeClr val="bg1"/>
                </a:solidFill>
              </a:rPr>
              <a:t>o June 2021: How to Write a Musical That Works – Part One:</a:t>
            </a:r>
            <a:r>
              <a:rPr lang="en-US" sz="2400" dirty="0">
                <a:solidFill>
                  <a:schemeClr val="bg1"/>
                </a:solidFill>
              </a:rPr>
              <a:t> </a:t>
            </a:r>
            <a:r>
              <a:rPr lang="en-US" sz="2400" b="0" i="0" u="none" strike="noStrike" baseline="0" dirty="0">
                <a:solidFill>
                  <a:schemeClr val="bg1"/>
                </a:solidFill>
              </a:rPr>
              <a:t>The World &amp; the Want Workshop</a:t>
            </a:r>
          </a:p>
          <a:p>
            <a:pPr lvl="1"/>
            <a:r>
              <a:rPr lang="en-US" sz="2400" b="0" i="0" u="none" strike="noStrike" baseline="0" dirty="0">
                <a:solidFill>
                  <a:schemeClr val="bg1"/>
                </a:solidFill>
              </a:rPr>
              <a:t>o October 2021: How to Write a Musical That Works – Part Two: Conflict &amp; Obstacles Workshop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chemeClr val="bg1"/>
                </a:solidFill>
              </a:rPr>
              <a:t>o In the coming days, David and Daniela Cobb, the actress who has been portraying his protagonist and a Broadway performer on The Lion King, are speakers at the Durban University of Technology’s Annual Research Conference.  This university in South Africa has been showcasing their songs to their Faculty of Arts and Design throughout the past summer.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t>NEXT SLIDE</a:t>
            </a:r>
          </a:p>
        </p:txBody>
      </p:sp>
      <p:sp>
        <p:nvSpPr>
          <p:cNvPr id="4" name="Slide Number Placeholder 3"/>
          <p:cNvSpPr>
            <a:spLocks noGrp="1"/>
          </p:cNvSpPr>
          <p:nvPr>
            <p:ph type="sldNum" sz="quarter" idx="5"/>
          </p:nvPr>
        </p:nvSpPr>
        <p:spPr/>
        <p:txBody>
          <a:bodyPr/>
          <a:lstStyle/>
          <a:p>
            <a:fld id="{B7B7AB8F-D69C-4756-9C47-D54558D073E0}" type="slidenum">
              <a:rPr lang="en-US" smtClean="0"/>
              <a:t>14</a:t>
            </a:fld>
            <a:endParaRPr lang="en-US"/>
          </a:p>
        </p:txBody>
      </p:sp>
    </p:spTree>
    <p:extLst>
      <p:ext uri="{BB962C8B-B14F-4D97-AF65-F5344CB8AC3E}">
        <p14:creationId xmlns:p14="http://schemas.microsoft.com/office/powerpoint/2010/main" val="795533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solidFill>
                  <a:schemeClr val="bg1"/>
                </a:solidFill>
              </a:rPr>
              <a:t>o David is a </a:t>
            </a:r>
            <a:r>
              <a:rPr lang="en-US" sz="1200" dirty="0">
                <a:solidFill>
                  <a:schemeClr val="bg1"/>
                </a:solidFill>
              </a:rPr>
              <a:t>Vietnamese American who connects Eastern and Western art forms – this perspective contributes to his choices about story and music.</a:t>
            </a:r>
          </a:p>
          <a:p>
            <a:r>
              <a:rPr lang="en-US" sz="1200" b="0" i="0" u="none" strike="noStrike" baseline="0" dirty="0">
                <a:solidFill>
                  <a:schemeClr val="bg1"/>
                </a:solidFill>
              </a:rPr>
              <a:t>o David grew up listening to opera and has written a </a:t>
            </a:r>
            <a:r>
              <a:rPr lang="en-US" sz="1200" dirty="0">
                <a:solidFill>
                  <a:schemeClr val="bg1"/>
                </a:solidFill>
              </a:rPr>
              <a:t>subatomic opera, a story about particles going to college, called TOUR, which was a 2020 Downtown Urban Arts Festival finalist.  He is also the composer-lyricist on a musical called PARALLEL UNIVERSITY with two other collaborators for New York Public Library for the Performing Arts and their virtual reality program.</a:t>
            </a:r>
            <a:endParaRPr lang="en-US" sz="1200" b="0" i="0" u="none" strike="noStrike" baseline="0" dirty="0">
              <a:solidFill>
                <a:schemeClr val="bg1"/>
              </a:solidFill>
            </a:endParaRPr>
          </a:p>
          <a:p>
            <a:r>
              <a:rPr lang="en-US" sz="1200" b="0" i="0" u="none" strike="noStrike" baseline="0" dirty="0">
                <a:solidFill>
                  <a:schemeClr val="bg1"/>
                </a:solidFill>
              </a:rPr>
              <a:t>o David obtained his Bachelor of Science in Astrophysics and a Minor in Theatre from Michigan State University.  During his sophomore year, he got a chance to studied under Dr. Andrea M. </a:t>
            </a:r>
            <a:r>
              <a:rPr lang="en-US" sz="1200" b="0" i="0" u="none" strike="noStrike" baseline="0" dirty="0" err="1">
                <a:solidFill>
                  <a:schemeClr val="bg1"/>
                </a:solidFill>
              </a:rPr>
              <a:t>Ghez</a:t>
            </a:r>
            <a:r>
              <a:rPr lang="en-US" sz="1200" b="0" i="0" u="none" strike="noStrike" baseline="0" dirty="0">
                <a:solidFill>
                  <a:schemeClr val="bg1"/>
                </a:solidFill>
              </a:rPr>
              <a:t>, 2020’s Nobel Prize in Physics laureate.</a:t>
            </a:r>
          </a:p>
          <a:p>
            <a:r>
              <a:rPr lang="en-US" sz="1200" b="0" i="0" u="none" strike="noStrike" baseline="0" dirty="0">
                <a:solidFill>
                  <a:schemeClr val="bg1"/>
                </a:solidFill>
              </a:rPr>
              <a:t>o He is a member of ASCAP, the Dramatists Guild, OPERA America, and ΣΠΣ, an honor society in physics.  Further, David is the Literary Fellow for the Playwrights Foundation in San Francisco.</a:t>
            </a:r>
          </a:p>
          <a:p>
            <a:r>
              <a:rPr lang="en-US" sz="1200" b="0" i="0" u="none" strike="noStrike" baseline="0" dirty="0">
                <a:solidFill>
                  <a:schemeClr val="bg1"/>
                </a:solidFill>
              </a:rPr>
              <a:t>o David is a unique individual and has written a unique musical, a light opera, that incorporates the Big Bang, Gravity, Time, and Space in a story about family.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NEXT SLIDE</a:t>
            </a:r>
          </a:p>
        </p:txBody>
      </p:sp>
      <p:sp>
        <p:nvSpPr>
          <p:cNvPr id="4" name="Slide Number Placeholder 3"/>
          <p:cNvSpPr>
            <a:spLocks noGrp="1"/>
          </p:cNvSpPr>
          <p:nvPr>
            <p:ph type="sldNum" sz="quarter" idx="5"/>
          </p:nvPr>
        </p:nvSpPr>
        <p:spPr/>
        <p:txBody>
          <a:bodyPr/>
          <a:lstStyle/>
          <a:p>
            <a:fld id="{B7B7AB8F-D69C-4756-9C47-D54558D073E0}" type="slidenum">
              <a:rPr lang="en-US" smtClean="0"/>
              <a:t>2</a:t>
            </a:fld>
            <a:endParaRPr lang="en-US"/>
          </a:p>
        </p:txBody>
      </p:sp>
    </p:spTree>
    <p:extLst>
      <p:ext uri="{BB962C8B-B14F-4D97-AF65-F5344CB8AC3E}">
        <p14:creationId xmlns:p14="http://schemas.microsoft.com/office/powerpoint/2010/main" val="3618347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b="1" u="sng" dirty="0"/>
              <a:t>Introduction</a:t>
            </a:r>
          </a:p>
          <a:p>
            <a:pPr marL="228600" indent="-228600">
              <a:buFont typeface="+mj-lt"/>
              <a:buAutoNum type="arabicPeriod"/>
            </a:pPr>
            <a:r>
              <a:rPr lang="en-US" dirty="0"/>
              <a:t>Good afternoon, everyone.  I’m Kim </a:t>
            </a:r>
            <a:r>
              <a:rPr lang="en-US" dirty="0" err="1"/>
              <a:t>Ruyle</a:t>
            </a:r>
            <a:r>
              <a:rPr lang="en-US" dirty="0"/>
              <a:t>, and I’ve had the opportunity to review </a:t>
            </a:r>
            <a:r>
              <a:rPr lang="en-US" i="1" dirty="0"/>
              <a:t>ELLIPSES,</a:t>
            </a:r>
            <a:r>
              <a:rPr lang="en-US" dirty="0"/>
              <a:t> a new work of musical theatre...  I’d like to share with you what excites me about this musical and what makes it so unique…  </a:t>
            </a:r>
            <a:r>
              <a:rPr lang="en-US" b="1" i="0" cap="all" baseline="0" dirty="0"/>
              <a:t>CLICK to transition.</a:t>
            </a:r>
            <a:endParaRPr lang="en-US"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cap="all" baseline="0" dirty="0"/>
              <a:t>Play music clip.</a:t>
            </a:r>
          </a:p>
          <a:p>
            <a:pPr marL="228600" indent="-228600">
              <a:buFont typeface="+mj-lt"/>
              <a:buAutoNum type="arabicPeriod"/>
            </a:pPr>
            <a:r>
              <a:rPr lang="en-US" b="1" i="0" cap="all" baseline="0" dirty="0"/>
              <a:t>CLICK to transition.  </a:t>
            </a:r>
            <a:r>
              <a:rPr lang="en-US" i="1" dirty="0"/>
              <a:t>ELLIPSES</a:t>
            </a:r>
            <a:r>
              <a:rPr lang="en-US" dirty="0"/>
              <a:t> is by David Pham, and I believe it represents a unique opportunity for producers and the theatre community in general.  In the next few minutes, I will tell you what drew me to </a:t>
            </a:r>
            <a:r>
              <a:rPr lang="en-US" i="1" dirty="0"/>
              <a:t>ELLIPSES</a:t>
            </a:r>
            <a:r>
              <a:rPr lang="en-US" i="0" dirty="0"/>
              <a:t> and share what I believe makes it so unique.  I hope to answer why you, as a producer, should consider this opportunity…  why this play…  why this playwright…  and why now.</a:t>
            </a:r>
            <a:endParaRPr lang="en-US" i="1" dirty="0"/>
          </a:p>
          <a:p>
            <a:pPr marL="0" indent="0">
              <a:buFont typeface="+mj-lt"/>
              <a:buNone/>
            </a:pPr>
            <a:r>
              <a:rPr lang="en-US" b="1" cap="all" baseline="0" dirty="0"/>
              <a:t>Next slide.</a:t>
            </a:r>
          </a:p>
        </p:txBody>
      </p:sp>
      <p:sp>
        <p:nvSpPr>
          <p:cNvPr id="4" name="Slide Number Placeholder 3"/>
          <p:cNvSpPr>
            <a:spLocks noGrp="1"/>
          </p:cNvSpPr>
          <p:nvPr>
            <p:ph type="sldNum" sz="quarter" idx="5"/>
          </p:nvPr>
        </p:nvSpPr>
        <p:spPr/>
        <p:txBody>
          <a:bodyPr/>
          <a:lstStyle/>
          <a:p>
            <a:fld id="{B7B7AB8F-D69C-4756-9C47-D54558D073E0}" type="slidenum">
              <a:rPr lang="en-US" smtClean="0"/>
              <a:t>3</a:t>
            </a:fld>
            <a:endParaRPr lang="en-US"/>
          </a:p>
        </p:txBody>
      </p:sp>
    </p:spTree>
    <p:extLst>
      <p:ext uri="{BB962C8B-B14F-4D97-AF65-F5344CB8AC3E}">
        <p14:creationId xmlns:p14="http://schemas.microsoft.com/office/powerpoint/2010/main" val="3582392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b="1" u="sng" dirty="0"/>
              <a:t>Introduction</a:t>
            </a:r>
          </a:p>
          <a:p>
            <a:pPr marL="228600" indent="-228600">
              <a:buFont typeface="+mj-lt"/>
              <a:buAutoNum type="arabicPeriod"/>
            </a:pPr>
            <a:r>
              <a:rPr lang="en-US" dirty="0"/>
              <a:t>Good afternoon, everyone.  I’m Kim </a:t>
            </a:r>
            <a:r>
              <a:rPr lang="en-US" dirty="0" err="1"/>
              <a:t>Ruyle</a:t>
            </a:r>
            <a:r>
              <a:rPr lang="en-US" dirty="0"/>
              <a:t>, and I’ve had the opportunity to review </a:t>
            </a:r>
            <a:r>
              <a:rPr lang="en-US" i="1" dirty="0"/>
              <a:t>ELLIPSES,</a:t>
            </a:r>
            <a:r>
              <a:rPr lang="en-US" dirty="0"/>
              <a:t> a new work of musical theatre...  I’d like to share with you what excites me about this musical and what makes it so unique…  </a:t>
            </a:r>
            <a:r>
              <a:rPr lang="en-US" b="1" i="0" cap="all" baseline="0" dirty="0"/>
              <a:t>CLICK to transition.</a:t>
            </a:r>
            <a:endParaRPr lang="en-US"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cap="all" baseline="0" dirty="0"/>
              <a:t>Play music clip.</a:t>
            </a:r>
          </a:p>
          <a:p>
            <a:pPr marL="228600" indent="-228600">
              <a:buFont typeface="+mj-lt"/>
              <a:buAutoNum type="arabicPeriod"/>
            </a:pPr>
            <a:r>
              <a:rPr lang="en-US" b="1" i="0" cap="all" baseline="0" dirty="0"/>
              <a:t>CLICK to transition.  </a:t>
            </a:r>
            <a:r>
              <a:rPr lang="en-US" i="1" dirty="0"/>
              <a:t>ELLIPSES</a:t>
            </a:r>
            <a:r>
              <a:rPr lang="en-US" dirty="0"/>
              <a:t> is by David Pham, and I believe it represents a unique opportunity for producers and the theatre community in general.  In the next few minutes, I will tell you what drew me to </a:t>
            </a:r>
            <a:r>
              <a:rPr lang="en-US" i="1" dirty="0"/>
              <a:t>ELLIPSES</a:t>
            </a:r>
            <a:r>
              <a:rPr lang="en-US" i="0" dirty="0"/>
              <a:t> and share what I believe makes it so unique.  I hope to answer why you, as a producer, should consider this opportunity…  why this play…  why this playwright…  and why now.</a:t>
            </a:r>
            <a:endParaRPr lang="en-US" i="1" dirty="0"/>
          </a:p>
          <a:p>
            <a:pPr marL="0" indent="0">
              <a:buFont typeface="+mj-lt"/>
              <a:buNone/>
            </a:pPr>
            <a:r>
              <a:rPr lang="en-US" b="1" cap="all" baseline="0" dirty="0"/>
              <a:t>Next slide.</a:t>
            </a:r>
          </a:p>
        </p:txBody>
      </p:sp>
      <p:sp>
        <p:nvSpPr>
          <p:cNvPr id="4" name="Slide Number Placeholder 3"/>
          <p:cNvSpPr>
            <a:spLocks noGrp="1"/>
          </p:cNvSpPr>
          <p:nvPr>
            <p:ph type="sldNum" sz="quarter" idx="5"/>
          </p:nvPr>
        </p:nvSpPr>
        <p:spPr/>
        <p:txBody>
          <a:bodyPr/>
          <a:lstStyle/>
          <a:p>
            <a:fld id="{B7B7AB8F-D69C-4756-9C47-D54558D073E0}" type="slidenum">
              <a:rPr lang="en-US" smtClean="0"/>
              <a:t>4</a:t>
            </a:fld>
            <a:endParaRPr lang="en-US"/>
          </a:p>
        </p:txBody>
      </p:sp>
    </p:spTree>
    <p:extLst>
      <p:ext uri="{BB962C8B-B14F-4D97-AF65-F5344CB8AC3E}">
        <p14:creationId xmlns:p14="http://schemas.microsoft.com/office/powerpoint/2010/main" val="1301720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i="0" u="none" strike="noStrike" baseline="0" dirty="0">
                <a:solidFill>
                  <a:schemeClr val="bg1"/>
                </a:solidFill>
              </a:rPr>
              <a:t>o August 2020 — July 2021: Working Title Playwrights New Play Development</a:t>
            </a:r>
            <a:r>
              <a:rPr lang="en-US" sz="2400" dirty="0">
                <a:solidFill>
                  <a:schemeClr val="bg1"/>
                </a:solidFill>
              </a:rPr>
              <a:t> </a:t>
            </a:r>
            <a:r>
              <a:rPr lang="en-US" sz="2400" b="0" i="0" u="none" strike="noStrike" baseline="0" dirty="0">
                <a:solidFill>
                  <a:schemeClr val="bg1"/>
                </a:solidFill>
              </a:rPr>
              <a:t>and Dramaturgy Apprenticeship</a:t>
            </a:r>
          </a:p>
          <a:p>
            <a:pPr lvl="1"/>
            <a:r>
              <a:rPr lang="en-US" sz="2400" b="0" i="0" u="none" strike="noStrike" baseline="0" dirty="0">
                <a:solidFill>
                  <a:schemeClr val="bg1"/>
                </a:solidFill>
              </a:rPr>
              <a:t>o October 2020 – May 2021: Multiple Readings with Talkback</a:t>
            </a:r>
          </a:p>
          <a:p>
            <a:pPr lvl="1"/>
            <a:r>
              <a:rPr lang="en-US" sz="2400" b="0" i="0" u="none" strike="noStrike" baseline="0" dirty="0">
                <a:solidFill>
                  <a:schemeClr val="bg1"/>
                </a:solidFill>
              </a:rPr>
              <a:t>o </a:t>
            </a:r>
            <a:r>
              <a:rPr lang="en-US" sz="2400" dirty="0">
                <a:solidFill>
                  <a:schemeClr val="bg1"/>
                </a:solidFill>
              </a:rPr>
              <a:t>July 2021</a:t>
            </a:r>
            <a:r>
              <a:rPr lang="en-US" sz="2400" b="0" i="0" u="none" strike="noStrike" baseline="0" dirty="0">
                <a:solidFill>
                  <a:schemeClr val="bg1"/>
                </a:solidFill>
              </a:rPr>
              <a:t>: Concert Reading with Talkback directed by Aliyah Curry </a:t>
            </a:r>
          </a:p>
          <a:p>
            <a:r>
              <a:rPr lang="en-US" sz="2400" b="0" i="0" u="none" strike="noStrike" baseline="0" dirty="0">
                <a:solidFill>
                  <a:schemeClr val="bg1"/>
                </a:solidFill>
              </a:rPr>
              <a:t>o June 2021 — </a:t>
            </a:r>
            <a:r>
              <a:rPr lang="en-US" sz="2400" dirty="0">
                <a:solidFill>
                  <a:schemeClr val="bg1"/>
                </a:solidFill>
              </a:rPr>
              <a:t>O</a:t>
            </a:r>
            <a:r>
              <a:rPr lang="en-US" sz="2400" b="0" i="0" u="none" strike="noStrike" baseline="0" dirty="0">
                <a:solidFill>
                  <a:schemeClr val="bg1"/>
                </a:solidFill>
              </a:rPr>
              <a:t>ngoing: Theater Resources Unlimited Workshops</a:t>
            </a:r>
          </a:p>
          <a:p>
            <a:pPr lvl="1"/>
            <a:r>
              <a:rPr lang="en-US" sz="2400" b="0" i="0" u="none" strike="noStrike" baseline="0" dirty="0">
                <a:solidFill>
                  <a:schemeClr val="bg1"/>
                </a:solidFill>
              </a:rPr>
              <a:t>o June 2021: How to Write a Musical That Works – Part One:</a:t>
            </a:r>
            <a:r>
              <a:rPr lang="en-US" sz="2400" dirty="0">
                <a:solidFill>
                  <a:schemeClr val="bg1"/>
                </a:solidFill>
              </a:rPr>
              <a:t> </a:t>
            </a:r>
            <a:r>
              <a:rPr lang="en-US" sz="2400" b="0" i="0" u="none" strike="noStrike" baseline="0" dirty="0">
                <a:solidFill>
                  <a:schemeClr val="bg1"/>
                </a:solidFill>
              </a:rPr>
              <a:t>The World &amp; the Want Workshop</a:t>
            </a:r>
          </a:p>
          <a:p>
            <a:pPr lvl="1"/>
            <a:r>
              <a:rPr lang="en-US" sz="2400" b="0" i="0" u="none" strike="noStrike" baseline="0" dirty="0">
                <a:solidFill>
                  <a:schemeClr val="bg1"/>
                </a:solidFill>
              </a:rPr>
              <a:t>o October 2021: How to Write a Musical That Works – Part Two: Conflict &amp; Obstacles Workshop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chemeClr val="bg1"/>
                </a:solidFill>
              </a:rPr>
              <a:t>o In the coming days, David and Daniela Cobb, the actress who has been portraying his protagonist and a Broadway performer on The Lion King, are speakers at the Durban University of Technology’s Annual Research Conference.  This university in South Africa has been showcasing their songs to their Faculty of Arts and Design throughout the past summer.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t>NEXT SLIDE</a:t>
            </a:r>
          </a:p>
        </p:txBody>
      </p:sp>
      <p:sp>
        <p:nvSpPr>
          <p:cNvPr id="4" name="Slide Number Placeholder 3"/>
          <p:cNvSpPr>
            <a:spLocks noGrp="1"/>
          </p:cNvSpPr>
          <p:nvPr>
            <p:ph type="sldNum" sz="quarter" idx="5"/>
          </p:nvPr>
        </p:nvSpPr>
        <p:spPr/>
        <p:txBody>
          <a:bodyPr/>
          <a:lstStyle/>
          <a:p>
            <a:fld id="{B7B7AB8F-D69C-4756-9C47-D54558D073E0}" type="slidenum">
              <a:rPr lang="en-US" smtClean="0"/>
              <a:t>5</a:t>
            </a:fld>
            <a:endParaRPr lang="en-US"/>
          </a:p>
        </p:txBody>
      </p:sp>
    </p:spTree>
    <p:extLst>
      <p:ext uri="{BB962C8B-B14F-4D97-AF65-F5344CB8AC3E}">
        <p14:creationId xmlns:p14="http://schemas.microsoft.com/office/powerpoint/2010/main" val="3961231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i="0" u="none" strike="noStrike" baseline="0" dirty="0">
                <a:solidFill>
                  <a:schemeClr val="bg1"/>
                </a:solidFill>
              </a:rPr>
              <a:t>o August 2020 — July 2021: Working Title Playwrights New Play Development</a:t>
            </a:r>
            <a:r>
              <a:rPr lang="en-US" sz="2400" dirty="0">
                <a:solidFill>
                  <a:schemeClr val="bg1"/>
                </a:solidFill>
              </a:rPr>
              <a:t> </a:t>
            </a:r>
            <a:r>
              <a:rPr lang="en-US" sz="2400" b="0" i="0" u="none" strike="noStrike" baseline="0" dirty="0">
                <a:solidFill>
                  <a:schemeClr val="bg1"/>
                </a:solidFill>
              </a:rPr>
              <a:t>and Dramaturgy Apprenticeship</a:t>
            </a:r>
          </a:p>
          <a:p>
            <a:pPr lvl="1"/>
            <a:r>
              <a:rPr lang="en-US" sz="2400" b="0" i="0" u="none" strike="noStrike" baseline="0" dirty="0">
                <a:solidFill>
                  <a:schemeClr val="bg1"/>
                </a:solidFill>
              </a:rPr>
              <a:t>o October 2020 – May 2021: Multiple Readings with Talkback</a:t>
            </a:r>
          </a:p>
          <a:p>
            <a:pPr lvl="1"/>
            <a:r>
              <a:rPr lang="en-US" sz="2400" b="0" i="0" u="none" strike="noStrike" baseline="0" dirty="0">
                <a:solidFill>
                  <a:schemeClr val="bg1"/>
                </a:solidFill>
              </a:rPr>
              <a:t>o </a:t>
            </a:r>
            <a:r>
              <a:rPr lang="en-US" sz="2400" dirty="0">
                <a:solidFill>
                  <a:schemeClr val="bg1"/>
                </a:solidFill>
              </a:rPr>
              <a:t>July 2021</a:t>
            </a:r>
            <a:r>
              <a:rPr lang="en-US" sz="2400" b="0" i="0" u="none" strike="noStrike" baseline="0" dirty="0">
                <a:solidFill>
                  <a:schemeClr val="bg1"/>
                </a:solidFill>
              </a:rPr>
              <a:t>: Concert Reading with Talkback directed by Aliyah Curry </a:t>
            </a:r>
          </a:p>
          <a:p>
            <a:r>
              <a:rPr lang="en-US" sz="2400" b="0" i="0" u="none" strike="noStrike" baseline="0" dirty="0">
                <a:solidFill>
                  <a:schemeClr val="bg1"/>
                </a:solidFill>
              </a:rPr>
              <a:t>o June 2021 — </a:t>
            </a:r>
            <a:r>
              <a:rPr lang="en-US" sz="2400" dirty="0">
                <a:solidFill>
                  <a:schemeClr val="bg1"/>
                </a:solidFill>
              </a:rPr>
              <a:t>O</a:t>
            </a:r>
            <a:r>
              <a:rPr lang="en-US" sz="2400" b="0" i="0" u="none" strike="noStrike" baseline="0" dirty="0">
                <a:solidFill>
                  <a:schemeClr val="bg1"/>
                </a:solidFill>
              </a:rPr>
              <a:t>ngoing: Theater Resources Unlimited Workshops</a:t>
            </a:r>
          </a:p>
          <a:p>
            <a:pPr lvl="1"/>
            <a:r>
              <a:rPr lang="en-US" sz="2400" b="0" i="0" u="none" strike="noStrike" baseline="0" dirty="0">
                <a:solidFill>
                  <a:schemeClr val="bg1"/>
                </a:solidFill>
              </a:rPr>
              <a:t>o June 2021: How to Write a Musical That Works – Part One:</a:t>
            </a:r>
            <a:r>
              <a:rPr lang="en-US" sz="2400" dirty="0">
                <a:solidFill>
                  <a:schemeClr val="bg1"/>
                </a:solidFill>
              </a:rPr>
              <a:t> </a:t>
            </a:r>
            <a:r>
              <a:rPr lang="en-US" sz="2400" b="0" i="0" u="none" strike="noStrike" baseline="0" dirty="0">
                <a:solidFill>
                  <a:schemeClr val="bg1"/>
                </a:solidFill>
              </a:rPr>
              <a:t>The World &amp; the Want Workshop</a:t>
            </a:r>
          </a:p>
          <a:p>
            <a:pPr lvl="1"/>
            <a:r>
              <a:rPr lang="en-US" sz="2400" b="0" i="0" u="none" strike="noStrike" baseline="0" dirty="0">
                <a:solidFill>
                  <a:schemeClr val="bg1"/>
                </a:solidFill>
              </a:rPr>
              <a:t>o October 2021: How to Write a Musical That Works – Part Two: Conflict &amp; Obstacles Workshop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chemeClr val="bg1"/>
                </a:solidFill>
              </a:rPr>
              <a:t>o In the coming days, David and Daniela Cobb, the actress who has been portraying his protagonist and a Broadway performer on The Lion King, are speakers at the Durban University of Technology’s Annual Research Conference.  This university in South Africa has been showcasing their songs to their Faculty of Arts and Design throughout the past summer.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t>NEXT SLIDE</a:t>
            </a:r>
          </a:p>
        </p:txBody>
      </p:sp>
      <p:sp>
        <p:nvSpPr>
          <p:cNvPr id="4" name="Slide Number Placeholder 3"/>
          <p:cNvSpPr>
            <a:spLocks noGrp="1"/>
          </p:cNvSpPr>
          <p:nvPr>
            <p:ph type="sldNum" sz="quarter" idx="5"/>
          </p:nvPr>
        </p:nvSpPr>
        <p:spPr/>
        <p:txBody>
          <a:bodyPr/>
          <a:lstStyle/>
          <a:p>
            <a:fld id="{B7B7AB8F-D69C-4756-9C47-D54558D073E0}" type="slidenum">
              <a:rPr lang="en-US" smtClean="0"/>
              <a:t>6</a:t>
            </a:fld>
            <a:endParaRPr lang="en-US"/>
          </a:p>
        </p:txBody>
      </p:sp>
    </p:spTree>
    <p:extLst>
      <p:ext uri="{BB962C8B-B14F-4D97-AF65-F5344CB8AC3E}">
        <p14:creationId xmlns:p14="http://schemas.microsoft.com/office/powerpoint/2010/main" val="317075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i="0" u="none" strike="noStrike" baseline="0" dirty="0">
                <a:solidFill>
                  <a:schemeClr val="bg1"/>
                </a:solidFill>
              </a:rPr>
              <a:t>o August 2020 — July 2021: Working Title Playwrights New Play Development</a:t>
            </a:r>
            <a:r>
              <a:rPr lang="en-US" sz="2400" dirty="0">
                <a:solidFill>
                  <a:schemeClr val="bg1"/>
                </a:solidFill>
              </a:rPr>
              <a:t> </a:t>
            </a:r>
            <a:r>
              <a:rPr lang="en-US" sz="2400" b="0" i="0" u="none" strike="noStrike" baseline="0" dirty="0">
                <a:solidFill>
                  <a:schemeClr val="bg1"/>
                </a:solidFill>
              </a:rPr>
              <a:t>and Dramaturgy Apprenticeship</a:t>
            </a:r>
          </a:p>
          <a:p>
            <a:pPr lvl="1"/>
            <a:r>
              <a:rPr lang="en-US" sz="2400" b="0" i="0" u="none" strike="noStrike" baseline="0" dirty="0">
                <a:solidFill>
                  <a:schemeClr val="bg1"/>
                </a:solidFill>
              </a:rPr>
              <a:t>o October 2020 – May 2021: Multiple Readings with Talkback</a:t>
            </a:r>
          </a:p>
          <a:p>
            <a:pPr lvl="1"/>
            <a:r>
              <a:rPr lang="en-US" sz="2400" b="0" i="0" u="none" strike="noStrike" baseline="0" dirty="0">
                <a:solidFill>
                  <a:schemeClr val="bg1"/>
                </a:solidFill>
              </a:rPr>
              <a:t>o </a:t>
            </a:r>
            <a:r>
              <a:rPr lang="en-US" sz="2400" dirty="0">
                <a:solidFill>
                  <a:schemeClr val="bg1"/>
                </a:solidFill>
              </a:rPr>
              <a:t>July 2021</a:t>
            </a:r>
            <a:r>
              <a:rPr lang="en-US" sz="2400" b="0" i="0" u="none" strike="noStrike" baseline="0" dirty="0">
                <a:solidFill>
                  <a:schemeClr val="bg1"/>
                </a:solidFill>
              </a:rPr>
              <a:t>: Concert Reading with Talkback directed by Aliyah Curry </a:t>
            </a:r>
          </a:p>
          <a:p>
            <a:r>
              <a:rPr lang="en-US" sz="2400" b="0" i="0" u="none" strike="noStrike" baseline="0" dirty="0">
                <a:solidFill>
                  <a:schemeClr val="bg1"/>
                </a:solidFill>
              </a:rPr>
              <a:t>o June 2021 — </a:t>
            </a:r>
            <a:r>
              <a:rPr lang="en-US" sz="2400" dirty="0">
                <a:solidFill>
                  <a:schemeClr val="bg1"/>
                </a:solidFill>
              </a:rPr>
              <a:t>O</a:t>
            </a:r>
            <a:r>
              <a:rPr lang="en-US" sz="2400" b="0" i="0" u="none" strike="noStrike" baseline="0" dirty="0">
                <a:solidFill>
                  <a:schemeClr val="bg1"/>
                </a:solidFill>
              </a:rPr>
              <a:t>ngoing: Theater Resources Unlimited Workshops</a:t>
            </a:r>
          </a:p>
          <a:p>
            <a:pPr lvl="1"/>
            <a:r>
              <a:rPr lang="en-US" sz="2400" b="0" i="0" u="none" strike="noStrike" baseline="0" dirty="0">
                <a:solidFill>
                  <a:schemeClr val="bg1"/>
                </a:solidFill>
              </a:rPr>
              <a:t>o June 2021: How to Write a Musical That Works – Part One:</a:t>
            </a:r>
            <a:r>
              <a:rPr lang="en-US" sz="2400" dirty="0">
                <a:solidFill>
                  <a:schemeClr val="bg1"/>
                </a:solidFill>
              </a:rPr>
              <a:t> </a:t>
            </a:r>
            <a:r>
              <a:rPr lang="en-US" sz="2400" b="0" i="0" u="none" strike="noStrike" baseline="0" dirty="0">
                <a:solidFill>
                  <a:schemeClr val="bg1"/>
                </a:solidFill>
              </a:rPr>
              <a:t>The World &amp; the Want Workshop</a:t>
            </a:r>
          </a:p>
          <a:p>
            <a:pPr lvl="1"/>
            <a:r>
              <a:rPr lang="en-US" sz="2400" b="0" i="0" u="none" strike="noStrike" baseline="0" dirty="0">
                <a:solidFill>
                  <a:schemeClr val="bg1"/>
                </a:solidFill>
              </a:rPr>
              <a:t>o October 2021: How to Write a Musical That Works – Part Two: Conflict &amp; Obstacles Workshop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chemeClr val="bg1"/>
                </a:solidFill>
              </a:rPr>
              <a:t>o In the coming days, David and Daniela Cobb, the actress who has been portraying his protagonist and a Broadway performer on The Lion King, are speakers at the Durban University of Technology’s Annual Research Conference.  This university in South Africa has been showcasing their songs to their Faculty of Arts and Design throughout the past summer.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t>NEXT SLIDE</a:t>
            </a:r>
          </a:p>
        </p:txBody>
      </p:sp>
      <p:sp>
        <p:nvSpPr>
          <p:cNvPr id="4" name="Slide Number Placeholder 3"/>
          <p:cNvSpPr>
            <a:spLocks noGrp="1"/>
          </p:cNvSpPr>
          <p:nvPr>
            <p:ph type="sldNum" sz="quarter" idx="5"/>
          </p:nvPr>
        </p:nvSpPr>
        <p:spPr/>
        <p:txBody>
          <a:bodyPr/>
          <a:lstStyle/>
          <a:p>
            <a:fld id="{B7B7AB8F-D69C-4756-9C47-D54558D073E0}" type="slidenum">
              <a:rPr lang="en-US" smtClean="0"/>
              <a:t>7</a:t>
            </a:fld>
            <a:endParaRPr lang="en-US"/>
          </a:p>
        </p:txBody>
      </p:sp>
    </p:spTree>
    <p:extLst>
      <p:ext uri="{BB962C8B-B14F-4D97-AF65-F5344CB8AC3E}">
        <p14:creationId xmlns:p14="http://schemas.microsoft.com/office/powerpoint/2010/main" val="498384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i="0" u="none" strike="noStrike" baseline="0" dirty="0">
                <a:solidFill>
                  <a:schemeClr val="bg1"/>
                </a:solidFill>
              </a:rPr>
              <a:t>o August 2020 — July 2021: Working Title Playwrights New Play Development</a:t>
            </a:r>
            <a:r>
              <a:rPr lang="en-US" sz="2400" dirty="0">
                <a:solidFill>
                  <a:schemeClr val="bg1"/>
                </a:solidFill>
              </a:rPr>
              <a:t> </a:t>
            </a:r>
            <a:r>
              <a:rPr lang="en-US" sz="2400" b="0" i="0" u="none" strike="noStrike" baseline="0" dirty="0">
                <a:solidFill>
                  <a:schemeClr val="bg1"/>
                </a:solidFill>
              </a:rPr>
              <a:t>and Dramaturgy Apprenticeship</a:t>
            </a:r>
          </a:p>
          <a:p>
            <a:pPr lvl="1"/>
            <a:r>
              <a:rPr lang="en-US" sz="2400" b="0" i="0" u="none" strike="noStrike" baseline="0" dirty="0">
                <a:solidFill>
                  <a:schemeClr val="bg1"/>
                </a:solidFill>
              </a:rPr>
              <a:t>o October 2020 – May 2021: Multiple Readings with Talkback</a:t>
            </a:r>
          </a:p>
          <a:p>
            <a:pPr lvl="1"/>
            <a:r>
              <a:rPr lang="en-US" sz="2400" b="0" i="0" u="none" strike="noStrike" baseline="0" dirty="0">
                <a:solidFill>
                  <a:schemeClr val="bg1"/>
                </a:solidFill>
              </a:rPr>
              <a:t>o </a:t>
            </a:r>
            <a:r>
              <a:rPr lang="en-US" sz="2400" dirty="0">
                <a:solidFill>
                  <a:schemeClr val="bg1"/>
                </a:solidFill>
              </a:rPr>
              <a:t>July 2021</a:t>
            </a:r>
            <a:r>
              <a:rPr lang="en-US" sz="2400" b="0" i="0" u="none" strike="noStrike" baseline="0" dirty="0">
                <a:solidFill>
                  <a:schemeClr val="bg1"/>
                </a:solidFill>
              </a:rPr>
              <a:t>: Concert Reading with Talkback directed by Aliyah Curry </a:t>
            </a:r>
          </a:p>
          <a:p>
            <a:r>
              <a:rPr lang="en-US" sz="2400" b="0" i="0" u="none" strike="noStrike" baseline="0" dirty="0">
                <a:solidFill>
                  <a:schemeClr val="bg1"/>
                </a:solidFill>
              </a:rPr>
              <a:t>o June 2021 — </a:t>
            </a:r>
            <a:r>
              <a:rPr lang="en-US" sz="2400" dirty="0">
                <a:solidFill>
                  <a:schemeClr val="bg1"/>
                </a:solidFill>
              </a:rPr>
              <a:t>O</a:t>
            </a:r>
            <a:r>
              <a:rPr lang="en-US" sz="2400" b="0" i="0" u="none" strike="noStrike" baseline="0" dirty="0">
                <a:solidFill>
                  <a:schemeClr val="bg1"/>
                </a:solidFill>
              </a:rPr>
              <a:t>ngoing: Theater Resources Unlimited Workshops</a:t>
            </a:r>
          </a:p>
          <a:p>
            <a:pPr lvl="1"/>
            <a:r>
              <a:rPr lang="en-US" sz="2400" b="0" i="0" u="none" strike="noStrike" baseline="0" dirty="0">
                <a:solidFill>
                  <a:schemeClr val="bg1"/>
                </a:solidFill>
              </a:rPr>
              <a:t>o June 2021: How to Write a Musical That Works – Part One:</a:t>
            </a:r>
            <a:r>
              <a:rPr lang="en-US" sz="2400" dirty="0">
                <a:solidFill>
                  <a:schemeClr val="bg1"/>
                </a:solidFill>
              </a:rPr>
              <a:t> </a:t>
            </a:r>
            <a:r>
              <a:rPr lang="en-US" sz="2400" b="0" i="0" u="none" strike="noStrike" baseline="0" dirty="0">
                <a:solidFill>
                  <a:schemeClr val="bg1"/>
                </a:solidFill>
              </a:rPr>
              <a:t>The World &amp; the Want Workshop</a:t>
            </a:r>
          </a:p>
          <a:p>
            <a:pPr lvl="1"/>
            <a:r>
              <a:rPr lang="en-US" sz="2400" b="0" i="0" u="none" strike="noStrike" baseline="0" dirty="0">
                <a:solidFill>
                  <a:schemeClr val="bg1"/>
                </a:solidFill>
              </a:rPr>
              <a:t>o October 2021: How to Write a Musical That Works – Part Two: Conflict &amp; Obstacles Workshop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chemeClr val="bg1"/>
                </a:solidFill>
              </a:rPr>
              <a:t>o In the coming days, David and Daniela Cobb, the actress who has been portraying his protagonist and a Broadway performer on The Lion King, are speakers at the Durban University of Technology’s Annual Research Conference.  This university in South Africa has been showcasing their songs to their Faculty of Arts and Design throughout the past summer.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t>NEXT SLIDE</a:t>
            </a:r>
          </a:p>
        </p:txBody>
      </p:sp>
      <p:sp>
        <p:nvSpPr>
          <p:cNvPr id="4" name="Slide Number Placeholder 3"/>
          <p:cNvSpPr>
            <a:spLocks noGrp="1"/>
          </p:cNvSpPr>
          <p:nvPr>
            <p:ph type="sldNum" sz="quarter" idx="5"/>
          </p:nvPr>
        </p:nvSpPr>
        <p:spPr/>
        <p:txBody>
          <a:bodyPr/>
          <a:lstStyle/>
          <a:p>
            <a:fld id="{B7B7AB8F-D69C-4756-9C47-D54558D073E0}" type="slidenum">
              <a:rPr lang="en-US" smtClean="0"/>
              <a:t>8</a:t>
            </a:fld>
            <a:endParaRPr lang="en-US"/>
          </a:p>
        </p:txBody>
      </p:sp>
    </p:spTree>
    <p:extLst>
      <p:ext uri="{BB962C8B-B14F-4D97-AF65-F5344CB8AC3E}">
        <p14:creationId xmlns:p14="http://schemas.microsoft.com/office/powerpoint/2010/main" val="3515663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i="0" u="none" strike="noStrike" baseline="0" dirty="0">
                <a:solidFill>
                  <a:schemeClr val="bg1"/>
                </a:solidFill>
              </a:rPr>
              <a:t>o August 2020 — July 2021: Working Title Playwrights New Play Development</a:t>
            </a:r>
            <a:r>
              <a:rPr lang="en-US" sz="2400" dirty="0">
                <a:solidFill>
                  <a:schemeClr val="bg1"/>
                </a:solidFill>
              </a:rPr>
              <a:t> </a:t>
            </a:r>
            <a:r>
              <a:rPr lang="en-US" sz="2400" b="0" i="0" u="none" strike="noStrike" baseline="0" dirty="0">
                <a:solidFill>
                  <a:schemeClr val="bg1"/>
                </a:solidFill>
              </a:rPr>
              <a:t>and Dramaturgy Apprenticeship</a:t>
            </a:r>
          </a:p>
          <a:p>
            <a:pPr lvl="1"/>
            <a:r>
              <a:rPr lang="en-US" sz="2400" b="0" i="0" u="none" strike="noStrike" baseline="0" dirty="0">
                <a:solidFill>
                  <a:schemeClr val="bg1"/>
                </a:solidFill>
              </a:rPr>
              <a:t>o October 2020 – May 2021: Multiple Readings with Talkback</a:t>
            </a:r>
          </a:p>
          <a:p>
            <a:pPr lvl="1"/>
            <a:r>
              <a:rPr lang="en-US" sz="2400" b="0" i="0" u="none" strike="noStrike" baseline="0" dirty="0">
                <a:solidFill>
                  <a:schemeClr val="bg1"/>
                </a:solidFill>
              </a:rPr>
              <a:t>o </a:t>
            </a:r>
            <a:r>
              <a:rPr lang="en-US" sz="2400" dirty="0">
                <a:solidFill>
                  <a:schemeClr val="bg1"/>
                </a:solidFill>
              </a:rPr>
              <a:t>July 2021</a:t>
            </a:r>
            <a:r>
              <a:rPr lang="en-US" sz="2400" b="0" i="0" u="none" strike="noStrike" baseline="0" dirty="0">
                <a:solidFill>
                  <a:schemeClr val="bg1"/>
                </a:solidFill>
              </a:rPr>
              <a:t>: Concert Reading with Talkback directed by Aliyah Curry </a:t>
            </a:r>
          </a:p>
          <a:p>
            <a:r>
              <a:rPr lang="en-US" sz="2400" b="0" i="0" u="none" strike="noStrike" baseline="0" dirty="0">
                <a:solidFill>
                  <a:schemeClr val="bg1"/>
                </a:solidFill>
              </a:rPr>
              <a:t>o June 2021 — </a:t>
            </a:r>
            <a:r>
              <a:rPr lang="en-US" sz="2400" dirty="0">
                <a:solidFill>
                  <a:schemeClr val="bg1"/>
                </a:solidFill>
              </a:rPr>
              <a:t>O</a:t>
            </a:r>
            <a:r>
              <a:rPr lang="en-US" sz="2400" b="0" i="0" u="none" strike="noStrike" baseline="0" dirty="0">
                <a:solidFill>
                  <a:schemeClr val="bg1"/>
                </a:solidFill>
              </a:rPr>
              <a:t>ngoing: Theater Resources Unlimited Workshops</a:t>
            </a:r>
          </a:p>
          <a:p>
            <a:pPr lvl="1"/>
            <a:r>
              <a:rPr lang="en-US" sz="2400" b="0" i="0" u="none" strike="noStrike" baseline="0" dirty="0">
                <a:solidFill>
                  <a:schemeClr val="bg1"/>
                </a:solidFill>
              </a:rPr>
              <a:t>o June 2021: How to Write a Musical That Works – Part One:</a:t>
            </a:r>
            <a:r>
              <a:rPr lang="en-US" sz="2400" dirty="0">
                <a:solidFill>
                  <a:schemeClr val="bg1"/>
                </a:solidFill>
              </a:rPr>
              <a:t> </a:t>
            </a:r>
            <a:r>
              <a:rPr lang="en-US" sz="2400" b="0" i="0" u="none" strike="noStrike" baseline="0" dirty="0">
                <a:solidFill>
                  <a:schemeClr val="bg1"/>
                </a:solidFill>
              </a:rPr>
              <a:t>The World &amp; the Want Workshop</a:t>
            </a:r>
          </a:p>
          <a:p>
            <a:pPr lvl="1"/>
            <a:r>
              <a:rPr lang="en-US" sz="2400" b="0" i="0" u="none" strike="noStrike" baseline="0" dirty="0">
                <a:solidFill>
                  <a:schemeClr val="bg1"/>
                </a:solidFill>
              </a:rPr>
              <a:t>o October 2021: How to Write a Musical That Works – Part Two: Conflict &amp; Obstacles Workshop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chemeClr val="bg1"/>
                </a:solidFill>
              </a:rPr>
              <a:t>o In the coming days, David and Daniela Cobb, the actress who has been portraying his protagonist and a Broadway performer on The Lion King, are speakers at the Durban University of Technology’s Annual Research Conference.  This university in South Africa has been showcasing their songs to their Faculty of Arts and Design throughout the past summer.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t>NEXT SLIDE</a:t>
            </a:r>
          </a:p>
        </p:txBody>
      </p:sp>
      <p:sp>
        <p:nvSpPr>
          <p:cNvPr id="4" name="Slide Number Placeholder 3"/>
          <p:cNvSpPr>
            <a:spLocks noGrp="1"/>
          </p:cNvSpPr>
          <p:nvPr>
            <p:ph type="sldNum" sz="quarter" idx="5"/>
          </p:nvPr>
        </p:nvSpPr>
        <p:spPr/>
        <p:txBody>
          <a:bodyPr/>
          <a:lstStyle/>
          <a:p>
            <a:fld id="{B7B7AB8F-D69C-4756-9C47-D54558D073E0}" type="slidenum">
              <a:rPr lang="en-US" smtClean="0"/>
              <a:t>9</a:t>
            </a:fld>
            <a:endParaRPr lang="en-US"/>
          </a:p>
        </p:txBody>
      </p:sp>
    </p:spTree>
    <p:extLst>
      <p:ext uri="{BB962C8B-B14F-4D97-AF65-F5344CB8AC3E}">
        <p14:creationId xmlns:p14="http://schemas.microsoft.com/office/powerpoint/2010/main" val="4086688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2022-01-04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217012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54B063-4905-499D-B3BF-75202C747ED8}" type="datetimeFigureOut">
              <a:rPr lang="en-US" smtClean="0"/>
              <a:t>2022-01-04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85455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2022-01-04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011982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2022-01-04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1958971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2022-01-04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7561666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2022-01-04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394123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2022-01-04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7783547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2022-01-04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4404345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2022-01-04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538398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2022-01-04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640240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2022-01-04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699272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554B063-4905-499D-B3BF-75202C747ED8}" type="datetimeFigureOut">
              <a:rPr lang="en-US" smtClean="0"/>
              <a:t>2022-01-04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400475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554B063-4905-499D-B3BF-75202C747ED8}" type="datetimeFigureOut">
              <a:rPr lang="en-US" smtClean="0"/>
              <a:t>2022-01-04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803628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554B063-4905-499D-B3BF-75202C747ED8}" type="datetimeFigureOut">
              <a:rPr lang="en-US" smtClean="0"/>
              <a:t>2022-01-04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117041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54B063-4905-499D-B3BF-75202C747ED8}" type="datetimeFigureOut">
              <a:rPr lang="en-US" smtClean="0"/>
              <a:t>2022-01-04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081442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54B063-4905-499D-B3BF-75202C747ED8}" type="datetimeFigureOut">
              <a:rPr lang="en-US" smtClean="0"/>
              <a:t>2022-01-04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520976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6554B063-4905-499D-B3BF-75202C747ED8}" type="datetimeFigureOut">
              <a:rPr lang="en-US" smtClean="0"/>
              <a:t>2022-01-04</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366123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554B063-4905-499D-B3BF-75202C747ED8}" type="datetimeFigureOut">
              <a:rPr lang="en-US" smtClean="0"/>
              <a:t>2022-01-04</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1E68A245-F411-4CC8-8B75-BEAAAA21EAAB}" type="slidenum">
              <a:rPr lang="en-US" smtClean="0"/>
              <a:t>‹#›</a:t>
            </a:fld>
            <a:endParaRPr lang="en-US"/>
          </a:p>
        </p:txBody>
      </p:sp>
    </p:spTree>
    <p:extLst>
      <p:ext uri="{BB962C8B-B14F-4D97-AF65-F5344CB8AC3E}">
        <p14:creationId xmlns:p14="http://schemas.microsoft.com/office/powerpoint/2010/main" val="300652186"/>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fif"/></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icture containing graphical user interface&#10;&#10;Description automatically generated">
            <a:extLst>
              <a:ext uri="{FF2B5EF4-FFF2-40B4-BE49-F238E27FC236}">
                <a16:creationId xmlns:a16="http://schemas.microsoft.com/office/drawing/2014/main" id="{E874EC4B-CBEF-4023-90DC-8C79C8495D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
        <p:nvSpPr>
          <p:cNvPr id="4" name="TextBox 3">
            <a:extLst>
              <a:ext uri="{FF2B5EF4-FFF2-40B4-BE49-F238E27FC236}">
                <a16:creationId xmlns:a16="http://schemas.microsoft.com/office/drawing/2014/main" id="{38A2D763-2E82-437E-85F7-E4357E493F68}"/>
              </a:ext>
            </a:extLst>
          </p:cNvPr>
          <p:cNvSpPr txBox="1"/>
          <p:nvPr/>
        </p:nvSpPr>
        <p:spPr>
          <a:xfrm>
            <a:off x="0" y="0"/>
            <a:ext cx="4871257" cy="2954655"/>
          </a:xfrm>
          <a:prstGeom prst="rect">
            <a:avLst/>
          </a:prstGeom>
          <a:noFill/>
        </p:spPr>
        <p:txBody>
          <a:bodyPr wrap="square" rtlCol="0">
            <a:spAutoFit/>
          </a:bodyPr>
          <a:lstStyle/>
          <a:p>
            <a:pPr algn="ctr"/>
            <a:r>
              <a:rPr lang="en-US" sz="4200" b="1" i="1" dirty="0">
                <a:ln w="10160">
                  <a:solidFill>
                    <a:schemeClr val="tx1"/>
                  </a:solidFill>
                  <a:prstDash val="solid"/>
                </a:ln>
                <a:effectLst>
                  <a:outerShdw blurRad="38100" dist="22860" dir="5400000" algn="tl" rotWithShape="0">
                    <a:srgbClr val="000000">
                      <a:alpha val="30000"/>
                    </a:srgbClr>
                  </a:outerShdw>
                </a:effectLst>
                <a:latin typeface="Book Antiqua" panose="02040602050305030304" pitchFamily="18" charset="0"/>
              </a:rPr>
              <a:t>David</a:t>
            </a:r>
            <a:r>
              <a:rPr lang="en-US" sz="3200" b="1" i="1" dirty="0">
                <a:ln w="10160">
                  <a:solidFill>
                    <a:schemeClr val="tx1"/>
                  </a:solidFill>
                  <a:prstDash val="solid"/>
                </a:ln>
                <a:effectLst>
                  <a:outerShdw blurRad="38100" dist="22860" dir="5400000" algn="tl" rotWithShape="0">
                    <a:srgbClr val="000000">
                      <a:alpha val="30000"/>
                    </a:srgbClr>
                  </a:outerShdw>
                </a:effectLst>
                <a:latin typeface="Book Antiqua" panose="02040602050305030304" pitchFamily="18" charset="0"/>
              </a:rPr>
              <a:t> </a:t>
            </a:r>
            <a:r>
              <a:rPr lang="en-US" sz="4200" b="1" i="1" dirty="0">
                <a:ln w="10160">
                  <a:solidFill>
                    <a:schemeClr val="tx1"/>
                  </a:solidFill>
                  <a:prstDash val="solid"/>
                </a:ln>
                <a:effectLst>
                  <a:outerShdw blurRad="38100" dist="22860" dir="5400000" algn="tl" rotWithShape="0">
                    <a:srgbClr val="000000">
                      <a:alpha val="30000"/>
                    </a:srgbClr>
                  </a:outerShdw>
                </a:effectLst>
                <a:latin typeface="Book Antiqua" panose="02040602050305030304" pitchFamily="18" charset="0"/>
              </a:rPr>
              <a:t>Quang</a:t>
            </a:r>
            <a:r>
              <a:rPr lang="en-US" sz="3200" b="1" i="1" dirty="0">
                <a:ln w="10160">
                  <a:solidFill>
                    <a:schemeClr val="tx1"/>
                  </a:solidFill>
                  <a:prstDash val="solid"/>
                </a:ln>
                <a:effectLst>
                  <a:outerShdw blurRad="38100" dist="22860" dir="5400000" algn="tl" rotWithShape="0">
                    <a:srgbClr val="000000">
                      <a:alpha val="30000"/>
                    </a:srgbClr>
                  </a:outerShdw>
                </a:effectLst>
                <a:latin typeface="Book Antiqua" panose="02040602050305030304" pitchFamily="18" charset="0"/>
              </a:rPr>
              <a:t> </a:t>
            </a:r>
            <a:r>
              <a:rPr lang="en-US" sz="4200" b="1" i="1" dirty="0">
                <a:ln w="10160">
                  <a:solidFill>
                    <a:schemeClr val="tx1"/>
                  </a:solidFill>
                  <a:prstDash val="solid"/>
                </a:ln>
                <a:effectLst>
                  <a:outerShdw blurRad="38100" dist="22860" dir="5400000" algn="tl" rotWithShape="0">
                    <a:srgbClr val="000000">
                      <a:alpha val="30000"/>
                    </a:srgbClr>
                  </a:outerShdw>
                </a:effectLst>
                <a:latin typeface="Book Antiqua" panose="02040602050305030304" pitchFamily="18" charset="0"/>
              </a:rPr>
              <a:t>Pham</a:t>
            </a:r>
          </a:p>
          <a:p>
            <a:pPr algn="ctr"/>
            <a:endParaRPr lang="en-US" sz="3600" b="1" dirty="0">
              <a:ln w="10160">
                <a:solidFill>
                  <a:schemeClr val="tx1"/>
                </a:solidFill>
                <a:prstDash val="solid"/>
              </a:ln>
              <a:effectLst>
                <a:outerShdw blurRad="38100" dist="22860" dir="5400000" algn="tl" rotWithShape="0">
                  <a:srgbClr val="000000">
                    <a:alpha val="30000"/>
                  </a:srgbClr>
                </a:outerShdw>
              </a:effectLst>
              <a:latin typeface="Book Antiqua" panose="02040602050305030304" pitchFamily="18" charset="0"/>
            </a:endParaRPr>
          </a:p>
          <a:p>
            <a:pPr algn="ctr"/>
            <a:r>
              <a:rPr lang="en-US" sz="3600" b="1" dirty="0">
                <a:ln w="10160">
                  <a:solidFill>
                    <a:schemeClr val="tx1"/>
                  </a:solidFill>
                  <a:prstDash val="solid"/>
                </a:ln>
                <a:effectLst>
                  <a:outerShdw blurRad="38100" dist="22860" dir="5400000" algn="tl" rotWithShape="0">
                    <a:srgbClr val="000000">
                      <a:alpha val="30000"/>
                    </a:srgbClr>
                  </a:outerShdw>
                </a:effectLst>
                <a:latin typeface="Book Antiqua" panose="02040602050305030304" pitchFamily="18" charset="0"/>
              </a:rPr>
              <a:t>Literary Fellow</a:t>
            </a:r>
          </a:p>
          <a:p>
            <a:pPr algn="ctr"/>
            <a:r>
              <a:rPr lang="en-US" sz="3600" b="1" dirty="0">
                <a:ln w="10160">
                  <a:solidFill>
                    <a:schemeClr val="tx1"/>
                  </a:solidFill>
                  <a:prstDash val="solid"/>
                </a:ln>
                <a:effectLst>
                  <a:outerShdw blurRad="38100" dist="22860" dir="5400000" algn="tl" rotWithShape="0">
                    <a:srgbClr val="000000">
                      <a:alpha val="30000"/>
                    </a:srgbClr>
                  </a:outerShdw>
                </a:effectLst>
                <a:latin typeface="Book Antiqua" panose="02040602050305030304" pitchFamily="18" charset="0"/>
              </a:rPr>
              <a:t>Musical Writer</a:t>
            </a:r>
          </a:p>
          <a:p>
            <a:pPr algn="ctr"/>
            <a:r>
              <a:rPr lang="en-US" sz="3600" b="1" dirty="0">
                <a:ln w="10160">
                  <a:solidFill>
                    <a:schemeClr val="tx1"/>
                  </a:solidFill>
                  <a:prstDash val="solid"/>
                </a:ln>
                <a:effectLst>
                  <a:outerShdw blurRad="38100" dist="22860" dir="5400000" algn="tl" rotWithShape="0">
                    <a:srgbClr val="000000">
                      <a:alpha val="30000"/>
                    </a:srgbClr>
                  </a:outerShdw>
                </a:effectLst>
                <a:latin typeface="Book Antiqua" panose="02040602050305030304" pitchFamily="18" charset="0"/>
              </a:rPr>
              <a:t>…</a:t>
            </a:r>
          </a:p>
        </p:txBody>
      </p:sp>
    </p:spTree>
    <p:extLst>
      <p:ext uri="{BB962C8B-B14F-4D97-AF65-F5344CB8AC3E}">
        <p14:creationId xmlns:p14="http://schemas.microsoft.com/office/powerpoint/2010/main" val="1998585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ark&#10;&#10;Description automatically generated">
            <a:extLst>
              <a:ext uri="{FF2B5EF4-FFF2-40B4-BE49-F238E27FC236}">
                <a16:creationId xmlns:a16="http://schemas.microsoft.com/office/drawing/2014/main" id="{419641AD-1422-4F42-9A18-94CADA305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9" name="TextBox 8">
            <a:extLst>
              <a:ext uri="{FF2B5EF4-FFF2-40B4-BE49-F238E27FC236}">
                <a16:creationId xmlns:a16="http://schemas.microsoft.com/office/drawing/2014/main" id="{C58EE264-6116-4E01-B028-DD174948DE3C}"/>
              </a:ext>
            </a:extLst>
          </p:cNvPr>
          <p:cNvSpPr txBox="1"/>
          <p:nvPr/>
        </p:nvSpPr>
        <p:spPr>
          <a:xfrm>
            <a:off x="267925" y="1624094"/>
            <a:ext cx="11656150" cy="3539430"/>
          </a:xfrm>
          <a:prstGeom prst="rect">
            <a:avLst/>
          </a:prstGeom>
          <a:noFill/>
        </p:spPr>
        <p:txBody>
          <a:bodyPr wrap="square" rtlCol="0">
            <a:spAutoFit/>
          </a:bodyPr>
          <a:lstStyle/>
          <a:p>
            <a:r>
              <a:rPr lang="en-US" sz="4400" u="sng" dirty="0">
                <a:ln>
                  <a:solidFill>
                    <a:schemeClr val="tx1"/>
                  </a:solidFill>
                </a:ln>
                <a:latin typeface="+mj-lt"/>
              </a:rPr>
              <a:t>Entangling this with the </a:t>
            </a:r>
            <a:r>
              <a:rPr lang="en-US" sz="4400" i="1" u="sng" dirty="0">
                <a:ln>
                  <a:solidFill>
                    <a:schemeClr val="tx1"/>
                  </a:solidFill>
                </a:ln>
                <a:latin typeface="+mj-lt"/>
              </a:rPr>
              <a:t>Science</a:t>
            </a:r>
            <a:r>
              <a:rPr lang="en-US" sz="4400" u="sng" dirty="0">
                <a:ln>
                  <a:solidFill>
                    <a:schemeClr val="tx1"/>
                  </a:solidFill>
                </a:ln>
                <a:latin typeface="+mj-lt"/>
              </a:rPr>
              <a:t>!</a:t>
            </a:r>
            <a:endParaRPr lang="en-US" sz="4400" b="0" i="0" u="sng" strike="noStrike" baseline="0" dirty="0">
              <a:ln>
                <a:solidFill>
                  <a:schemeClr val="tx1"/>
                </a:solidFill>
              </a:ln>
              <a:latin typeface="+mj-lt"/>
            </a:endParaRPr>
          </a:p>
          <a:p>
            <a:r>
              <a:rPr lang="en-US" sz="30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The world needs stories about the importance of connections while embracing science. Science is more important than ever before; there are people who do not believe in science. Perhaps, it is because scientific principles are not represented in human qualities. David’s use of personification in a narrative format looks to bridge humanity and galaxies.</a:t>
            </a:r>
            <a:endParaRPr lang="en-US" sz="3000" b="0" i="0" strike="noStrike" baseline="0" dirty="0">
              <a:ln>
                <a:solidFill>
                  <a:schemeClr val="tx1"/>
                </a:solidFill>
              </a:ln>
              <a:latin typeface="+mj-lt"/>
            </a:endParaRPr>
          </a:p>
        </p:txBody>
      </p:sp>
      <p:sp>
        <p:nvSpPr>
          <p:cNvPr id="10" name="TextBox 9">
            <a:extLst>
              <a:ext uri="{FF2B5EF4-FFF2-40B4-BE49-F238E27FC236}">
                <a16:creationId xmlns:a16="http://schemas.microsoft.com/office/drawing/2014/main" id="{0087149C-19A8-4CE8-AEB1-3022A5686CD7}"/>
              </a:ext>
            </a:extLst>
          </p:cNvPr>
          <p:cNvSpPr txBox="1"/>
          <p:nvPr/>
        </p:nvSpPr>
        <p:spPr>
          <a:xfrm>
            <a:off x="6095999" y="5380671"/>
            <a:ext cx="6095999"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7" name="TextBox 6">
            <a:extLst>
              <a:ext uri="{FF2B5EF4-FFF2-40B4-BE49-F238E27FC236}">
                <a16:creationId xmlns:a16="http://schemas.microsoft.com/office/drawing/2014/main" id="{BEE7E775-814D-45DA-B53C-96C3C51B616C}"/>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spTree>
    <p:extLst>
      <p:ext uri="{BB962C8B-B14F-4D97-AF65-F5344CB8AC3E}">
        <p14:creationId xmlns:p14="http://schemas.microsoft.com/office/powerpoint/2010/main" val="2777715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ark&#10;&#10;Description automatically generated">
            <a:extLst>
              <a:ext uri="{FF2B5EF4-FFF2-40B4-BE49-F238E27FC236}">
                <a16:creationId xmlns:a16="http://schemas.microsoft.com/office/drawing/2014/main" id="{419641AD-1422-4F42-9A18-94CADA305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9" name="TextBox 8">
            <a:extLst>
              <a:ext uri="{FF2B5EF4-FFF2-40B4-BE49-F238E27FC236}">
                <a16:creationId xmlns:a16="http://schemas.microsoft.com/office/drawing/2014/main" id="{C58EE264-6116-4E01-B028-DD174948DE3C}"/>
              </a:ext>
            </a:extLst>
          </p:cNvPr>
          <p:cNvSpPr txBox="1"/>
          <p:nvPr/>
        </p:nvSpPr>
        <p:spPr>
          <a:xfrm>
            <a:off x="267925" y="1624094"/>
            <a:ext cx="11656150" cy="3847207"/>
          </a:xfrm>
          <a:prstGeom prst="rect">
            <a:avLst/>
          </a:prstGeom>
          <a:noFill/>
        </p:spPr>
        <p:txBody>
          <a:bodyPr wrap="square" rtlCol="0">
            <a:spAutoFit/>
          </a:bodyPr>
          <a:lstStyle/>
          <a:p>
            <a:r>
              <a:rPr lang="en-US" sz="4400" i="0" u="sng" strike="noStrike" baseline="0" dirty="0">
                <a:ln w="0">
                  <a:solidFill>
                    <a:schemeClr val="tx1"/>
                  </a:solidFill>
                </a:ln>
                <a:effectLst>
                  <a:outerShdw blurRad="38100" dist="19050" dir="2700000" algn="tl" rotWithShape="0">
                    <a:schemeClr val="dk1">
                      <a:alpha val="40000"/>
                    </a:schemeClr>
                  </a:outerShdw>
                </a:effectLst>
              </a:rPr>
              <a:t>Development</a:t>
            </a:r>
            <a:endParaRPr lang="en-US" sz="2000" i="0" u="sng" strike="noStrike" baseline="0" dirty="0">
              <a:ln w="0">
                <a:solidFill>
                  <a:schemeClr val="tx1"/>
                </a:solidFill>
              </a:ln>
              <a:effectLst>
                <a:outerShdw blurRad="38100" dist="19050" dir="2700000" algn="tl" rotWithShape="0">
                  <a:schemeClr val="dk1">
                    <a:alpha val="40000"/>
                  </a:schemeClr>
                </a:outerShdw>
              </a:effectLst>
            </a:endParaRPr>
          </a:p>
          <a:p>
            <a:r>
              <a:rPr lang="en-US" sz="3600" i="0" u="none" strike="noStrike" baseline="0" dirty="0">
                <a:ln w="0">
                  <a:solidFill>
                    <a:schemeClr val="tx1"/>
                  </a:solidFill>
                </a:ln>
                <a:effectLst>
                  <a:outerShdw blurRad="38100" dist="19050" dir="2700000" algn="tl" rotWithShape="0">
                    <a:schemeClr val="dk1">
                      <a:alpha val="40000"/>
                    </a:schemeClr>
                  </a:outerShdw>
                </a:effectLst>
              </a:rPr>
              <a:t>o 2020-21: Working Title Playwrights Apprenticeship</a:t>
            </a:r>
          </a:p>
          <a:p>
            <a:pPr lvl="1"/>
            <a:r>
              <a:rPr lang="en-US" sz="3200" i="0" u="none" strike="noStrike" baseline="0" dirty="0">
                <a:ln w="0">
                  <a:solidFill>
                    <a:schemeClr val="tx1"/>
                  </a:solidFill>
                </a:ln>
                <a:effectLst>
                  <a:outerShdw blurRad="38100" dist="19050" dir="2700000" algn="tl" rotWithShape="0">
                    <a:schemeClr val="dk1">
                      <a:alpha val="40000"/>
                    </a:schemeClr>
                  </a:outerShdw>
                </a:effectLst>
              </a:rPr>
              <a:t>o 4 Readings with Talkback</a:t>
            </a:r>
          </a:p>
          <a:p>
            <a:pPr lvl="1"/>
            <a:r>
              <a:rPr lang="en-US" sz="3200" i="0" u="none" strike="noStrike" baseline="0" dirty="0">
                <a:ln w="0">
                  <a:solidFill>
                    <a:schemeClr val="tx1"/>
                  </a:solidFill>
                </a:ln>
                <a:effectLst>
                  <a:outerShdw blurRad="38100" dist="19050" dir="2700000" algn="tl" rotWithShape="0">
                    <a:schemeClr val="dk1">
                      <a:alpha val="40000"/>
                    </a:schemeClr>
                  </a:outerShdw>
                </a:effectLst>
              </a:rPr>
              <a:t>o </a:t>
            </a:r>
            <a:r>
              <a:rPr lang="en-US" sz="3200" dirty="0">
                <a:ln w="0">
                  <a:solidFill>
                    <a:schemeClr val="tx1"/>
                  </a:solidFill>
                </a:ln>
                <a:effectLst>
                  <a:outerShdw blurRad="38100" dist="19050" dir="2700000" algn="tl" rotWithShape="0">
                    <a:schemeClr val="dk1">
                      <a:alpha val="40000"/>
                    </a:schemeClr>
                  </a:outerShdw>
                </a:effectLst>
              </a:rPr>
              <a:t>July 2021</a:t>
            </a:r>
            <a:r>
              <a:rPr lang="en-US" sz="3200" i="0" u="none" strike="noStrike" baseline="0" dirty="0">
                <a:ln w="0">
                  <a:solidFill>
                    <a:schemeClr val="tx1"/>
                  </a:solidFill>
                </a:ln>
                <a:effectLst>
                  <a:outerShdw blurRad="38100" dist="19050" dir="2700000" algn="tl" rotWithShape="0">
                    <a:schemeClr val="dk1">
                      <a:alpha val="40000"/>
                    </a:schemeClr>
                  </a:outerShdw>
                </a:effectLst>
              </a:rPr>
              <a:t>: Concert Reading with Talkback</a:t>
            </a:r>
          </a:p>
          <a:p>
            <a:r>
              <a:rPr lang="en-US" sz="3600" i="0" u="none" strike="noStrike" baseline="0" dirty="0">
                <a:ln w="0">
                  <a:solidFill>
                    <a:schemeClr val="tx1"/>
                  </a:solidFill>
                </a:ln>
                <a:effectLst>
                  <a:outerShdw blurRad="38100" dist="19050" dir="2700000" algn="tl" rotWithShape="0">
                    <a:schemeClr val="dk1">
                      <a:alpha val="40000"/>
                    </a:schemeClr>
                  </a:outerShdw>
                </a:effectLst>
              </a:rPr>
              <a:t>o 2021: Theater Resources Unlimited</a:t>
            </a:r>
          </a:p>
          <a:p>
            <a:pPr lvl="1"/>
            <a:r>
              <a:rPr lang="en-US" sz="3200" i="0" u="none" strike="noStrike" baseline="0" dirty="0">
                <a:ln w="0">
                  <a:solidFill>
                    <a:schemeClr val="tx1"/>
                  </a:solidFill>
                </a:ln>
                <a:effectLst>
                  <a:outerShdw blurRad="38100" dist="19050" dir="2700000" algn="tl" rotWithShape="0">
                    <a:schemeClr val="dk1">
                      <a:alpha val="40000"/>
                    </a:schemeClr>
                  </a:outerShdw>
                </a:effectLst>
              </a:rPr>
              <a:t>o 2 Musical Workshops</a:t>
            </a:r>
          </a:p>
          <a:p>
            <a:pPr lvl="1"/>
            <a:r>
              <a:rPr lang="en-US" sz="3200" i="0" u="none" strike="noStrike" baseline="0" dirty="0">
                <a:ln w="0">
                  <a:solidFill>
                    <a:schemeClr val="tx1"/>
                  </a:solidFill>
                </a:ln>
                <a:effectLst>
                  <a:outerShdw blurRad="38100" dist="19050" dir="2700000" algn="tl" rotWithShape="0">
                    <a:schemeClr val="dk1">
                      <a:alpha val="40000"/>
                    </a:schemeClr>
                  </a:outerShdw>
                </a:effectLst>
              </a:rPr>
              <a:t>o December 2021: Director Lab</a:t>
            </a:r>
          </a:p>
        </p:txBody>
      </p:sp>
      <p:sp>
        <p:nvSpPr>
          <p:cNvPr id="10" name="TextBox 9">
            <a:extLst>
              <a:ext uri="{FF2B5EF4-FFF2-40B4-BE49-F238E27FC236}">
                <a16:creationId xmlns:a16="http://schemas.microsoft.com/office/drawing/2014/main" id="{0087149C-19A8-4CE8-AEB1-3022A5686CD7}"/>
              </a:ext>
            </a:extLst>
          </p:cNvPr>
          <p:cNvSpPr txBox="1"/>
          <p:nvPr/>
        </p:nvSpPr>
        <p:spPr>
          <a:xfrm>
            <a:off x="6095999" y="5380671"/>
            <a:ext cx="6095999"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7" name="TextBox 6">
            <a:extLst>
              <a:ext uri="{FF2B5EF4-FFF2-40B4-BE49-F238E27FC236}">
                <a16:creationId xmlns:a16="http://schemas.microsoft.com/office/drawing/2014/main" id="{BEE7E775-814D-45DA-B53C-96C3C51B616C}"/>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pic>
        <p:nvPicPr>
          <p:cNvPr id="4" name="Picture 3" descr="Text&#10;&#10;Description automatically generated">
            <a:extLst>
              <a:ext uri="{FF2B5EF4-FFF2-40B4-BE49-F238E27FC236}">
                <a16:creationId xmlns:a16="http://schemas.microsoft.com/office/drawing/2014/main" id="{3AA1C24D-18CD-416C-BB35-F8C63EBBD3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762" y="0"/>
            <a:ext cx="6095238" cy="1723810"/>
          </a:xfrm>
          <a:prstGeom prst="rect">
            <a:avLst/>
          </a:prstGeom>
        </p:spPr>
      </p:pic>
      <p:pic>
        <p:nvPicPr>
          <p:cNvPr id="8" name="Picture 7" descr="Logo&#10;&#10;Description automatically generated">
            <a:extLst>
              <a:ext uri="{FF2B5EF4-FFF2-40B4-BE49-F238E27FC236}">
                <a16:creationId xmlns:a16="http://schemas.microsoft.com/office/drawing/2014/main" id="{B69982C9-FE3D-48F7-ABDC-CA86FB1EFC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03440" y="3845904"/>
            <a:ext cx="2920635" cy="1625397"/>
          </a:xfrm>
          <a:prstGeom prst="rect">
            <a:avLst/>
          </a:prstGeom>
        </p:spPr>
      </p:pic>
    </p:spTree>
    <p:extLst>
      <p:ext uri="{BB962C8B-B14F-4D97-AF65-F5344CB8AC3E}">
        <p14:creationId xmlns:p14="http://schemas.microsoft.com/office/powerpoint/2010/main" val="3859282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ark&#10;&#10;Description automatically generated">
            <a:extLst>
              <a:ext uri="{FF2B5EF4-FFF2-40B4-BE49-F238E27FC236}">
                <a16:creationId xmlns:a16="http://schemas.microsoft.com/office/drawing/2014/main" id="{419641AD-1422-4F42-9A18-94CADA305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9" name="TextBox 8">
            <a:extLst>
              <a:ext uri="{FF2B5EF4-FFF2-40B4-BE49-F238E27FC236}">
                <a16:creationId xmlns:a16="http://schemas.microsoft.com/office/drawing/2014/main" id="{C58EE264-6116-4E01-B028-DD174948DE3C}"/>
              </a:ext>
            </a:extLst>
          </p:cNvPr>
          <p:cNvSpPr txBox="1"/>
          <p:nvPr/>
        </p:nvSpPr>
        <p:spPr>
          <a:xfrm>
            <a:off x="267925" y="1624094"/>
            <a:ext cx="11656150" cy="3416320"/>
          </a:xfrm>
          <a:prstGeom prst="rect">
            <a:avLst/>
          </a:prstGeom>
          <a:noFill/>
        </p:spPr>
        <p:txBody>
          <a:bodyPr wrap="square" rtlCol="0">
            <a:spAutoFit/>
          </a:bodyPr>
          <a:lstStyle/>
          <a:p>
            <a:r>
              <a:rPr lang="en-US" sz="4400" i="0" u="sng" strike="noStrike" baseline="0" dirty="0">
                <a:ln w="0">
                  <a:solidFill>
                    <a:schemeClr val="tx1"/>
                  </a:solidFill>
                </a:ln>
                <a:effectLst>
                  <a:outerShdw blurRad="38100" dist="19050" dir="2700000" algn="tl" rotWithShape="0">
                    <a:schemeClr val="dk1">
                      <a:alpha val="40000"/>
                    </a:schemeClr>
                  </a:outerShdw>
                </a:effectLst>
              </a:rPr>
              <a:t>Next Steps</a:t>
            </a:r>
          </a:p>
          <a:p>
            <a:r>
              <a:rPr lang="en-US" sz="3600" i="0" u="none" strike="noStrike" baseline="0" dirty="0">
                <a:ln w="0">
                  <a:solidFill>
                    <a:schemeClr val="tx1"/>
                  </a:solidFill>
                </a:ln>
                <a:effectLst>
                  <a:outerShdw blurRad="38100" dist="19050" dir="2700000" algn="tl" rotWithShape="0">
                    <a:schemeClr val="dk1">
                      <a:alpha val="40000"/>
                    </a:schemeClr>
                  </a:outerShdw>
                </a:effectLst>
              </a:rPr>
              <a:t>o Apply for more developmental programs</a:t>
            </a:r>
          </a:p>
          <a:p>
            <a:r>
              <a:rPr lang="en-US" sz="3200" i="0" u="none" strike="noStrike" baseline="0" dirty="0">
                <a:ln w="0">
                  <a:solidFill>
                    <a:schemeClr val="tx1"/>
                  </a:solidFill>
                </a:ln>
                <a:effectLst>
                  <a:outerShdw blurRad="38100" dist="19050" dir="2700000" algn="tl" rotWithShape="0">
                    <a:schemeClr val="dk1">
                      <a:alpha val="40000"/>
                    </a:schemeClr>
                  </a:outerShdw>
                </a:effectLst>
              </a:rPr>
              <a:t>	o ELLIPSES is a current </a:t>
            </a:r>
            <a:r>
              <a:rPr lang="en-US" sz="3200" i="0" u="none" strike="noStrike" baseline="0" dirty="0">
                <a:ln w="0">
                  <a:solidFill>
                    <a:schemeClr val="tx1"/>
                  </a:solidFill>
                </a:ln>
                <a:solidFill>
                  <a:srgbClr val="0077D4"/>
                </a:solidFill>
                <a:effectLst>
                  <a:outerShdw blurRad="38100" dist="19050" dir="2700000" algn="tl" rotWithShape="0">
                    <a:schemeClr val="dk1">
                      <a:alpha val="40000"/>
                    </a:schemeClr>
                  </a:outerShdw>
                </a:effectLst>
              </a:rPr>
              <a:t>2022 O’Neill Semifinalist</a:t>
            </a:r>
          </a:p>
          <a:p>
            <a:r>
              <a:rPr lang="en-US" sz="3600" i="0" u="none" strike="noStrike" baseline="0" dirty="0">
                <a:ln w="0">
                  <a:solidFill>
                    <a:schemeClr val="tx1"/>
                  </a:solidFill>
                </a:ln>
                <a:effectLst>
                  <a:outerShdw blurRad="38100" dist="19050" dir="2700000" algn="tl" rotWithShape="0">
                    <a:schemeClr val="dk1">
                      <a:alpha val="40000"/>
                    </a:schemeClr>
                  </a:outerShdw>
                </a:effectLst>
              </a:rPr>
              <a:t>o Development in the collegiate circuit</a:t>
            </a:r>
            <a:endParaRPr lang="en-US" sz="3200" i="0" u="none" strike="noStrike" baseline="0" dirty="0">
              <a:ln w="0">
                <a:solidFill>
                  <a:schemeClr val="tx1"/>
                </a:solidFill>
              </a:ln>
              <a:effectLst>
                <a:outerShdw blurRad="38100" dist="19050" dir="2700000" algn="tl" rotWithShape="0">
                  <a:schemeClr val="dk1">
                    <a:alpha val="40000"/>
                  </a:schemeClr>
                </a:outerShdw>
              </a:effectLst>
            </a:endParaRPr>
          </a:p>
          <a:p>
            <a:pPr lvl="1"/>
            <a:r>
              <a:rPr lang="en-US" sz="3200" i="0" u="none" strike="noStrike" baseline="0" dirty="0">
                <a:ln w="0">
                  <a:solidFill>
                    <a:schemeClr val="tx1"/>
                  </a:solidFill>
                </a:ln>
                <a:effectLst>
                  <a:outerShdw blurRad="38100" dist="19050" dir="2700000" algn="tl" rotWithShape="0">
                    <a:schemeClr val="dk1">
                      <a:alpha val="40000"/>
                    </a:schemeClr>
                  </a:outerShdw>
                </a:effectLst>
              </a:rPr>
              <a:t>o Looking to connect with universities’ theatre and astronomy departments</a:t>
            </a:r>
          </a:p>
        </p:txBody>
      </p:sp>
      <p:sp>
        <p:nvSpPr>
          <p:cNvPr id="10" name="TextBox 9">
            <a:extLst>
              <a:ext uri="{FF2B5EF4-FFF2-40B4-BE49-F238E27FC236}">
                <a16:creationId xmlns:a16="http://schemas.microsoft.com/office/drawing/2014/main" id="{0087149C-19A8-4CE8-AEB1-3022A5686CD7}"/>
              </a:ext>
            </a:extLst>
          </p:cNvPr>
          <p:cNvSpPr txBox="1"/>
          <p:nvPr/>
        </p:nvSpPr>
        <p:spPr>
          <a:xfrm>
            <a:off x="6095999" y="5380671"/>
            <a:ext cx="6095999"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7" name="TextBox 6">
            <a:extLst>
              <a:ext uri="{FF2B5EF4-FFF2-40B4-BE49-F238E27FC236}">
                <a16:creationId xmlns:a16="http://schemas.microsoft.com/office/drawing/2014/main" id="{BEE7E775-814D-45DA-B53C-96C3C51B616C}"/>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pic>
        <p:nvPicPr>
          <p:cNvPr id="8" name="Picture 7">
            <a:extLst>
              <a:ext uri="{FF2B5EF4-FFF2-40B4-BE49-F238E27FC236}">
                <a16:creationId xmlns:a16="http://schemas.microsoft.com/office/drawing/2014/main" id="{4966267A-15D9-4001-8042-3493268CED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8" y="0"/>
            <a:ext cx="6095999" cy="1460915"/>
          </a:xfrm>
          <a:prstGeom prst="rect">
            <a:avLst/>
          </a:prstGeom>
        </p:spPr>
      </p:pic>
    </p:spTree>
    <p:extLst>
      <p:ext uri="{BB962C8B-B14F-4D97-AF65-F5344CB8AC3E}">
        <p14:creationId xmlns:p14="http://schemas.microsoft.com/office/powerpoint/2010/main" val="1298379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dark&#10;&#10;Description automatically generated">
            <a:extLst>
              <a:ext uri="{FF2B5EF4-FFF2-40B4-BE49-F238E27FC236}">
                <a16:creationId xmlns:a16="http://schemas.microsoft.com/office/drawing/2014/main" id="{2DE25F9D-C877-482A-A5B1-EE30D0A755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10" name="TextBox 9">
            <a:extLst>
              <a:ext uri="{FF2B5EF4-FFF2-40B4-BE49-F238E27FC236}">
                <a16:creationId xmlns:a16="http://schemas.microsoft.com/office/drawing/2014/main" id="{36D55971-EF80-441E-93ED-79C0B380C32D}"/>
              </a:ext>
            </a:extLst>
          </p:cNvPr>
          <p:cNvSpPr txBox="1"/>
          <p:nvPr/>
        </p:nvSpPr>
        <p:spPr>
          <a:xfrm>
            <a:off x="6095999" y="5380671"/>
            <a:ext cx="6095999"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11" name="TextBox 10">
            <a:extLst>
              <a:ext uri="{FF2B5EF4-FFF2-40B4-BE49-F238E27FC236}">
                <a16:creationId xmlns:a16="http://schemas.microsoft.com/office/drawing/2014/main" id="{CC97F5BF-9C97-4391-9F42-66B8825EC61E}"/>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pic>
        <p:nvPicPr>
          <p:cNvPr id="9" name="Picture 8" descr="A collage of people&#10;&#10;Description automatically generated with medium confidence">
            <a:extLst>
              <a:ext uri="{FF2B5EF4-FFF2-40B4-BE49-F238E27FC236}">
                <a16:creationId xmlns:a16="http://schemas.microsoft.com/office/drawing/2014/main" id="{6EE21775-0630-4724-A4BB-8E85A676D6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15179648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ark&#10;&#10;Description automatically generated">
            <a:extLst>
              <a:ext uri="{FF2B5EF4-FFF2-40B4-BE49-F238E27FC236}">
                <a16:creationId xmlns:a16="http://schemas.microsoft.com/office/drawing/2014/main" id="{419641AD-1422-4F42-9A18-94CADA305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9" name="TextBox 8">
            <a:extLst>
              <a:ext uri="{FF2B5EF4-FFF2-40B4-BE49-F238E27FC236}">
                <a16:creationId xmlns:a16="http://schemas.microsoft.com/office/drawing/2014/main" id="{C58EE264-6116-4E01-B028-DD174948DE3C}"/>
              </a:ext>
            </a:extLst>
          </p:cNvPr>
          <p:cNvSpPr txBox="1"/>
          <p:nvPr/>
        </p:nvSpPr>
        <p:spPr>
          <a:xfrm>
            <a:off x="267925" y="1624094"/>
            <a:ext cx="11656150" cy="3677930"/>
          </a:xfrm>
          <a:prstGeom prst="rect">
            <a:avLst/>
          </a:prstGeom>
          <a:noFill/>
        </p:spPr>
        <p:txBody>
          <a:bodyPr wrap="square" rtlCol="0">
            <a:spAutoFit/>
          </a:bodyPr>
          <a:lstStyle/>
          <a:p>
            <a:r>
              <a:rPr lang="en-US" sz="4400" i="1" u="sng" dirty="0">
                <a:ln w="0">
                  <a:solidFill>
                    <a:schemeClr val="tx1"/>
                  </a:solidFill>
                </a:ln>
                <a:effectLst>
                  <a:outerShdw blurRad="38100" dist="19050" dir="2700000" algn="tl" rotWithShape="0">
                    <a:schemeClr val="dk1">
                      <a:alpha val="40000"/>
                    </a:schemeClr>
                  </a:outerShdw>
                </a:effectLst>
              </a:rPr>
              <a:t>Unique!</a:t>
            </a:r>
            <a:endParaRPr lang="en-US" sz="2000" i="1" u="sng" strike="noStrike" baseline="0" dirty="0">
              <a:ln w="0">
                <a:solidFill>
                  <a:schemeClr val="tx1"/>
                </a:solidFill>
              </a:ln>
              <a:effectLst>
                <a:outerShdw blurRad="38100" dist="19050" dir="2700000" algn="tl" rotWithShape="0">
                  <a:schemeClr val="dk1">
                    <a:alpha val="40000"/>
                  </a:schemeClr>
                </a:outerShdw>
              </a:effectLst>
            </a:endParaRPr>
          </a:p>
          <a:p>
            <a:r>
              <a:rPr lang="en-US" sz="2700" i="0" u="none" strike="noStrike" baseline="0" dirty="0">
                <a:ln w="0">
                  <a:solidFill>
                    <a:schemeClr val="tx1"/>
                  </a:solidFill>
                </a:ln>
                <a:effectLst>
                  <a:outerShdw blurRad="38100" dist="19050" dir="2700000" algn="tl" rotWithShape="0">
                    <a:schemeClr val="dk1">
                      <a:alpha val="40000"/>
                    </a:schemeClr>
                  </a:outerShdw>
                </a:effectLst>
              </a:rPr>
              <a:t>“I absolutely love this idea.  The idea about a universe that’s a family drama…  How incredible is that…  It’s very unique and very original.”</a:t>
            </a:r>
          </a:p>
          <a:p>
            <a:r>
              <a:rPr lang="en-US" sz="2700" dirty="0">
                <a:ln w="0">
                  <a:solidFill>
                    <a:schemeClr val="tx1"/>
                  </a:solidFill>
                </a:ln>
                <a:effectLst>
                  <a:outerShdw blurRad="38100" dist="19050" dir="2700000" algn="tl" rotWithShape="0">
                    <a:schemeClr val="dk1">
                      <a:alpha val="40000"/>
                    </a:schemeClr>
                  </a:outerShdw>
                </a:effectLst>
              </a:rPr>
              <a:t>- Paul Gordon, Composer/Lyricist of Jane Eyre and Daddy Long Legs</a:t>
            </a:r>
          </a:p>
          <a:p>
            <a:endParaRPr lang="en-US" sz="2700" i="0" u="none" strike="noStrike" baseline="0" dirty="0">
              <a:ln w="0">
                <a:solidFill>
                  <a:schemeClr val="tx1"/>
                </a:solidFill>
              </a:ln>
              <a:effectLst>
                <a:outerShdw blurRad="38100" dist="19050" dir="2700000" algn="tl" rotWithShape="0">
                  <a:schemeClr val="dk1">
                    <a:alpha val="40000"/>
                  </a:schemeClr>
                </a:outerShdw>
              </a:effectLst>
            </a:endParaRPr>
          </a:p>
          <a:p>
            <a:r>
              <a:rPr lang="en-US" sz="2700" i="0" u="none" strike="noStrike" baseline="0" dirty="0">
                <a:ln w="0">
                  <a:solidFill>
                    <a:schemeClr val="tx1"/>
                  </a:solidFill>
                </a:ln>
                <a:effectLst>
                  <a:outerShdw blurRad="38100" dist="19050" dir="2700000" algn="tl" rotWithShape="0">
                    <a:schemeClr val="dk1">
                      <a:alpha val="40000"/>
                    </a:schemeClr>
                  </a:outerShdw>
                </a:effectLst>
              </a:rPr>
              <a:t>“I</a:t>
            </a:r>
            <a:r>
              <a:rPr lang="en-US" sz="23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love</a:t>
            </a:r>
            <a:r>
              <a:rPr lang="en-US" sz="23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stories</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about</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families</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and</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this</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is</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truly</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the</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most</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unique</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I've</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seen.”</a:t>
            </a:r>
          </a:p>
          <a:p>
            <a:r>
              <a:rPr lang="en-US" sz="2700" dirty="0">
                <a:ln w="0">
                  <a:solidFill>
                    <a:schemeClr val="tx1"/>
                  </a:solidFill>
                </a:ln>
                <a:effectLst>
                  <a:outerShdw blurRad="38100" dist="19050" dir="2700000" algn="tl" rotWithShape="0">
                    <a:schemeClr val="dk1">
                      <a:alpha val="40000"/>
                    </a:schemeClr>
                  </a:outerShdw>
                </a:effectLst>
              </a:rPr>
              <a:t>- John Mabey, Award-Winning Playwright</a:t>
            </a:r>
            <a:endParaRPr lang="en-US" sz="2700" i="0" u="none" strike="noStrike" baseline="0" dirty="0">
              <a:ln w="0">
                <a:solidFill>
                  <a:schemeClr val="tx1"/>
                </a:solidFill>
              </a:ln>
              <a:effectLst>
                <a:outerShdw blurRad="38100" dist="19050" dir="2700000" algn="tl" rotWithShape="0">
                  <a:schemeClr val="dk1">
                    <a:alpha val="40000"/>
                  </a:schemeClr>
                </a:outerShdw>
              </a:effectLst>
            </a:endParaRPr>
          </a:p>
          <a:p>
            <a:endParaRPr lang="en-US" sz="2700" i="0" u="none" strike="noStrike" baseline="0" dirty="0">
              <a:ln w="0">
                <a:solidFill>
                  <a:schemeClr val="tx1"/>
                </a:solidFill>
              </a:ln>
              <a:effectLst>
                <a:outerShdw blurRad="38100" dist="19050" dir="2700000" algn="tl" rotWithShape="0">
                  <a:schemeClr val="dk1">
                    <a:alpha val="40000"/>
                  </a:schemeClr>
                </a:outerShdw>
              </a:effectLst>
            </a:endParaRPr>
          </a:p>
        </p:txBody>
      </p:sp>
      <p:sp>
        <p:nvSpPr>
          <p:cNvPr id="10" name="TextBox 9">
            <a:extLst>
              <a:ext uri="{FF2B5EF4-FFF2-40B4-BE49-F238E27FC236}">
                <a16:creationId xmlns:a16="http://schemas.microsoft.com/office/drawing/2014/main" id="{0087149C-19A8-4CE8-AEB1-3022A5686CD7}"/>
              </a:ext>
            </a:extLst>
          </p:cNvPr>
          <p:cNvSpPr txBox="1"/>
          <p:nvPr/>
        </p:nvSpPr>
        <p:spPr>
          <a:xfrm>
            <a:off x="6095999" y="5380671"/>
            <a:ext cx="6095999"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7" name="TextBox 6">
            <a:extLst>
              <a:ext uri="{FF2B5EF4-FFF2-40B4-BE49-F238E27FC236}">
                <a16:creationId xmlns:a16="http://schemas.microsoft.com/office/drawing/2014/main" id="{BEE7E775-814D-45DA-B53C-96C3C51B616C}"/>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spTree>
    <p:extLst>
      <p:ext uri="{BB962C8B-B14F-4D97-AF65-F5344CB8AC3E}">
        <p14:creationId xmlns:p14="http://schemas.microsoft.com/office/powerpoint/2010/main" val="1009486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person, posing, group&#10;&#10;Description automatically generated">
            <a:extLst>
              <a:ext uri="{FF2B5EF4-FFF2-40B4-BE49-F238E27FC236}">
                <a16:creationId xmlns:a16="http://schemas.microsoft.com/office/drawing/2014/main" id="{C8D81E32-4255-4702-A31D-7EB2E10959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
        <p:nvSpPr>
          <p:cNvPr id="6" name="TextBox 5">
            <a:extLst>
              <a:ext uri="{FF2B5EF4-FFF2-40B4-BE49-F238E27FC236}">
                <a16:creationId xmlns:a16="http://schemas.microsoft.com/office/drawing/2014/main" id="{23D1E1D5-462B-4802-924E-23038DA3C776}"/>
              </a:ext>
            </a:extLst>
          </p:cNvPr>
          <p:cNvSpPr txBox="1"/>
          <p:nvPr/>
        </p:nvSpPr>
        <p:spPr>
          <a:xfrm>
            <a:off x="0" y="0"/>
            <a:ext cx="4871257" cy="2954655"/>
          </a:xfrm>
          <a:prstGeom prst="rect">
            <a:avLst/>
          </a:prstGeom>
          <a:noFill/>
        </p:spPr>
        <p:txBody>
          <a:bodyPr wrap="square" rtlCol="0">
            <a:spAutoFit/>
          </a:bodyPr>
          <a:lstStyle/>
          <a:p>
            <a:pPr algn="ctr"/>
            <a:r>
              <a:rPr lang="en-US" sz="4200" b="1" i="1" dirty="0">
                <a:ln w="10160">
                  <a:solidFill>
                    <a:schemeClr val="tx1"/>
                  </a:solidFill>
                  <a:prstDash val="solid"/>
                </a:ln>
                <a:solidFill>
                  <a:schemeClr val="bg1"/>
                </a:solidFill>
                <a:effectLst>
                  <a:outerShdw blurRad="38100" dist="22860" dir="5400000" algn="tl" rotWithShape="0">
                    <a:srgbClr val="000000">
                      <a:alpha val="30000"/>
                    </a:srgbClr>
                  </a:outerShdw>
                </a:effectLst>
                <a:latin typeface="Book Antiqua" panose="02040602050305030304" pitchFamily="18" charset="0"/>
              </a:rPr>
              <a:t>David</a:t>
            </a:r>
            <a:r>
              <a:rPr lang="en-US" sz="3200" b="1" i="1" dirty="0">
                <a:ln w="10160">
                  <a:solidFill>
                    <a:schemeClr val="tx1"/>
                  </a:solidFill>
                  <a:prstDash val="solid"/>
                </a:ln>
                <a:solidFill>
                  <a:schemeClr val="bg1"/>
                </a:solidFill>
                <a:effectLst>
                  <a:outerShdw blurRad="38100" dist="22860" dir="5400000" algn="tl" rotWithShape="0">
                    <a:srgbClr val="000000">
                      <a:alpha val="30000"/>
                    </a:srgbClr>
                  </a:outerShdw>
                </a:effectLst>
                <a:latin typeface="Book Antiqua" panose="02040602050305030304" pitchFamily="18" charset="0"/>
              </a:rPr>
              <a:t> </a:t>
            </a:r>
            <a:r>
              <a:rPr lang="en-US" sz="4200" b="1" i="1" dirty="0">
                <a:ln w="10160">
                  <a:solidFill>
                    <a:schemeClr val="tx1"/>
                  </a:solidFill>
                  <a:prstDash val="solid"/>
                </a:ln>
                <a:solidFill>
                  <a:schemeClr val="bg1"/>
                </a:solidFill>
                <a:effectLst>
                  <a:outerShdw blurRad="38100" dist="22860" dir="5400000" algn="tl" rotWithShape="0">
                    <a:srgbClr val="000000">
                      <a:alpha val="30000"/>
                    </a:srgbClr>
                  </a:outerShdw>
                </a:effectLst>
                <a:latin typeface="Book Antiqua" panose="02040602050305030304" pitchFamily="18" charset="0"/>
              </a:rPr>
              <a:t>Quang</a:t>
            </a:r>
            <a:r>
              <a:rPr lang="en-US" sz="3200" b="1" i="1" dirty="0">
                <a:ln w="10160">
                  <a:solidFill>
                    <a:schemeClr val="tx1"/>
                  </a:solidFill>
                  <a:prstDash val="solid"/>
                </a:ln>
                <a:solidFill>
                  <a:schemeClr val="bg1"/>
                </a:solidFill>
                <a:effectLst>
                  <a:outerShdw blurRad="38100" dist="22860" dir="5400000" algn="tl" rotWithShape="0">
                    <a:srgbClr val="000000">
                      <a:alpha val="30000"/>
                    </a:srgbClr>
                  </a:outerShdw>
                </a:effectLst>
                <a:latin typeface="Book Antiqua" panose="02040602050305030304" pitchFamily="18" charset="0"/>
              </a:rPr>
              <a:t> </a:t>
            </a:r>
            <a:r>
              <a:rPr lang="en-US" sz="4200" b="1" i="1" dirty="0">
                <a:ln w="10160">
                  <a:solidFill>
                    <a:schemeClr val="tx1"/>
                  </a:solidFill>
                  <a:prstDash val="solid"/>
                </a:ln>
                <a:solidFill>
                  <a:schemeClr val="bg1"/>
                </a:solidFill>
                <a:effectLst>
                  <a:outerShdw blurRad="38100" dist="22860" dir="5400000" algn="tl" rotWithShape="0">
                    <a:srgbClr val="000000">
                      <a:alpha val="30000"/>
                    </a:srgbClr>
                  </a:outerShdw>
                </a:effectLst>
                <a:latin typeface="Book Antiqua" panose="02040602050305030304" pitchFamily="18" charset="0"/>
              </a:rPr>
              <a:t>Pham</a:t>
            </a:r>
          </a:p>
          <a:p>
            <a:pPr algn="ctr"/>
            <a:endParaRPr lang="en-US" sz="3600" b="1" dirty="0">
              <a:ln w="10160">
                <a:solidFill>
                  <a:schemeClr val="tx1"/>
                </a:solidFill>
                <a:prstDash val="solid"/>
              </a:ln>
              <a:solidFill>
                <a:schemeClr val="bg1"/>
              </a:solidFill>
              <a:effectLst>
                <a:outerShdw blurRad="38100" dist="22860" dir="5400000" algn="tl" rotWithShape="0">
                  <a:srgbClr val="000000">
                    <a:alpha val="30000"/>
                  </a:srgbClr>
                </a:outerShdw>
              </a:effectLst>
              <a:latin typeface="Book Antiqua" panose="02040602050305030304" pitchFamily="18" charset="0"/>
            </a:endParaRPr>
          </a:p>
          <a:p>
            <a:pPr algn="ctr"/>
            <a:r>
              <a:rPr lang="en-US" sz="3600" b="1" dirty="0">
                <a:ln w="10160">
                  <a:solidFill>
                    <a:schemeClr val="tx1"/>
                  </a:solidFill>
                  <a:prstDash val="solid"/>
                </a:ln>
                <a:solidFill>
                  <a:schemeClr val="bg1"/>
                </a:solidFill>
                <a:effectLst>
                  <a:outerShdw blurRad="38100" dist="22860" dir="5400000" algn="tl" rotWithShape="0">
                    <a:srgbClr val="000000">
                      <a:alpha val="30000"/>
                    </a:srgbClr>
                  </a:outerShdw>
                </a:effectLst>
                <a:latin typeface="Book Antiqua" panose="02040602050305030304" pitchFamily="18" charset="0"/>
              </a:rPr>
              <a:t>Literary Fellow</a:t>
            </a:r>
          </a:p>
          <a:p>
            <a:pPr algn="ctr"/>
            <a:r>
              <a:rPr lang="en-US" sz="3600" b="1" dirty="0">
                <a:ln w="10160">
                  <a:solidFill>
                    <a:schemeClr val="tx1"/>
                  </a:solidFill>
                  <a:prstDash val="solid"/>
                </a:ln>
                <a:solidFill>
                  <a:schemeClr val="bg1"/>
                </a:solidFill>
                <a:effectLst>
                  <a:outerShdw blurRad="38100" dist="22860" dir="5400000" algn="tl" rotWithShape="0">
                    <a:srgbClr val="000000">
                      <a:alpha val="30000"/>
                    </a:srgbClr>
                  </a:outerShdw>
                </a:effectLst>
                <a:latin typeface="Book Antiqua" panose="02040602050305030304" pitchFamily="18" charset="0"/>
              </a:rPr>
              <a:t>Musical Writer</a:t>
            </a:r>
          </a:p>
          <a:p>
            <a:pPr algn="ctr"/>
            <a:r>
              <a:rPr lang="en-US" sz="3600" b="1" dirty="0">
                <a:ln w="10160">
                  <a:solidFill>
                    <a:schemeClr val="tx1"/>
                  </a:solidFill>
                  <a:prstDash val="solid"/>
                </a:ln>
                <a:solidFill>
                  <a:schemeClr val="bg1"/>
                </a:solidFill>
                <a:effectLst>
                  <a:outerShdw blurRad="38100" dist="22860" dir="5400000" algn="tl" rotWithShape="0">
                    <a:srgbClr val="000000">
                      <a:alpha val="30000"/>
                    </a:srgbClr>
                  </a:outerShdw>
                </a:effectLst>
                <a:latin typeface="Book Antiqua" panose="02040602050305030304" pitchFamily="18" charset="0"/>
              </a:rPr>
              <a:t>Science Producer</a:t>
            </a:r>
          </a:p>
        </p:txBody>
      </p:sp>
      <p:pic>
        <p:nvPicPr>
          <p:cNvPr id="4" name="Picture 3" descr="Graphical user interface&#10;&#10;Description automatically generated">
            <a:extLst>
              <a:ext uri="{FF2B5EF4-FFF2-40B4-BE49-F238E27FC236}">
                <a16:creationId xmlns:a16="http://schemas.microsoft.com/office/drawing/2014/main" id="{0E02E69E-7B77-4F14-B1E7-FB7E603F80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6707" y="0"/>
            <a:ext cx="10279872" cy="6857142"/>
          </a:xfrm>
          <a:prstGeom prst="rect">
            <a:avLst/>
          </a:prstGeom>
        </p:spPr>
      </p:pic>
    </p:spTree>
    <p:extLst>
      <p:ext uri="{BB962C8B-B14F-4D97-AF65-F5344CB8AC3E}">
        <p14:creationId xmlns:p14="http://schemas.microsoft.com/office/powerpoint/2010/main" val="168875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dark&#10;&#10;Description automatically generated">
            <a:extLst>
              <a:ext uri="{FF2B5EF4-FFF2-40B4-BE49-F238E27FC236}">
                <a16:creationId xmlns:a16="http://schemas.microsoft.com/office/drawing/2014/main" id="{31D95294-22C6-447D-A0ED-AFC022BA9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24723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dark&#10;&#10;Description automatically generated">
            <a:extLst>
              <a:ext uri="{FF2B5EF4-FFF2-40B4-BE49-F238E27FC236}">
                <a16:creationId xmlns:a16="http://schemas.microsoft.com/office/drawing/2014/main" id="{35B92E76-1C00-44AD-B516-B7A2A287EB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10" name="TextBox 9">
            <a:extLst>
              <a:ext uri="{FF2B5EF4-FFF2-40B4-BE49-F238E27FC236}">
                <a16:creationId xmlns:a16="http://schemas.microsoft.com/office/drawing/2014/main" id="{C40C63C3-84AE-4A6F-AB33-16E966F0FEE3}"/>
              </a:ext>
            </a:extLst>
          </p:cNvPr>
          <p:cNvSpPr txBox="1"/>
          <p:nvPr/>
        </p:nvSpPr>
        <p:spPr>
          <a:xfrm>
            <a:off x="6096000" y="5380671"/>
            <a:ext cx="6095998"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11" name="TextBox 10">
            <a:extLst>
              <a:ext uri="{FF2B5EF4-FFF2-40B4-BE49-F238E27FC236}">
                <a16:creationId xmlns:a16="http://schemas.microsoft.com/office/drawing/2014/main" id="{EED5E055-A419-4EF4-99A2-185A3A5FBA98}"/>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pic>
        <p:nvPicPr>
          <p:cNvPr id="13" name="10-anomaly_is_everything">
            <a:hlinkClick r:id="" action="ppaction://media"/>
            <a:extLst>
              <a:ext uri="{FF2B5EF4-FFF2-40B4-BE49-F238E27FC236}">
                <a16:creationId xmlns:a16="http://schemas.microsoft.com/office/drawing/2014/main" id="{A63ADF71-517F-4BCF-A7F8-9503F7A63E43}"/>
              </a:ext>
            </a:extLst>
          </p:cNvPr>
          <p:cNvPicPr>
            <a:picLocks noChangeAspect="1"/>
          </p:cNvPicPr>
          <p:nvPr>
            <a:audioFile r:link="rId1"/>
            <p:extLst>
              <p:ext uri="{DAA4B4D4-6D71-4841-9C94-3DE7FCFB9230}">
                <p14:media xmlns:p14="http://schemas.microsoft.com/office/powerpoint/2010/main" r:embed="rId2">
                  <p14:trim st="30000" end="199000"/>
                  <p14:fade in="200" out="1000"/>
                </p14:media>
              </p:ext>
            </p:extLst>
          </p:nvPr>
        </p:nvPicPr>
        <p:blipFill>
          <a:blip r:embed="rId6"/>
          <a:stretch>
            <a:fillRect/>
          </a:stretch>
        </p:blipFill>
        <p:spPr>
          <a:xfrm>
            <a:off x="5791198" y="3124199"/>
            <a:ext cx="609600" cy="609600"/>
          </a:xfrm>
          <a:prstGeom prst="rect">
            <a:avLst/>
          </a:prstGeom>
        </p:spPr>
      </p:pic>
    </p:spTree>
    <p:extLst>
      <p:ext uri="{BB962C8B-B14F-4D97-AF65-F5344CB8AC3E}">
        <p14:creationId xmlns:p14="http://schemas.microsoft.com/office/powerpoint/2010/main" val="1824561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ark&#10;&#10;Description automatically generated">
            <a:extLst>
              <a:ext uri="{FF2B5EF4-FFF2-40B4-BE49-F238E27FC236}">
                <a16:creationId xmlns:a16="http://schemas.microsoft.com/office/drawing/2014/main" id="{419641AD-1422-4F42-9A18-94CADA305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9" name="TextBox 8">
            <a:extLst>
              <a:ext uri="{FF2B5EF4-FFF2-40B4-BE49-F238E27FC236}">
                <a16:creationId xmlns:a16="http://schemas.microsoft.com/office/drawing/2014/main" id="{C58EE264-6116-4E01-B028-DD174948DE3C}"/>
              </a:ext>
            </a:extLst>
          </p:cNvPr>
          <p:cNvSpPr txBox="1"/>
          <p:nvPr/>
        </p:nvSpPr>
        <p:spPr>
          <a:xfrm>
            <a:off x="267925" y="1624094"/>
            <a:ext cx="11656150" cy="3687613"/>
          </a:xfrm>
          <a:prstGeom prst="rect">
            <a:avLst/>
          </a:prstGeom>
          <a:noFill/>
        </p:spPr>
        <p:txBody>
          <a:bodyPr wrap="square" rtlCol="0">
            <a:spAutoFit/>
          </a:bodyPr>
          <a:lstStyle/>
          <a:p>
            <a:r>
              <a:rPr lang="en-US" sz="4400" u="sng" dirty="0">
                <a:ln>
                  <a:solidFill>
                    <a:schemeClr val="tx1"/>
                  </a:solidFill>
                </a:ln>
                <a:latin typeface="+mj-lt"/>
              </a:rPr>
              <a:t>A </a:t>
            </a:r>
            <a:r>
              <a:rPr lang="en-US" sz="4400" b="0" i="0" u="sng" strike="noStrike" baseline="0" dirty="0">
                <a:ln>
                  <a:solidFill>
                    <a:schemeClr val="tx1"/>
                  </a:solidFill>
                </a:ln>
                <a:latin typeface="+mj-lt"/>
              </a:rPr>
              <a:t>Universal Musical</a:t>
            </a:r>
            <a:endParaRPr lang="en-US" sz="2000" b="0" i="0" u="sng" strike="noStrike" baseline="0" dirty="0">
              <a:ln>
                <a:solidFill>
                  <a:schemeClr val="tx1"/>
                </a:solidFill>
              </a:ln>
              <a:latin typeface="+mj-lt"/>
            </a:endParaRPr>
          </a:p>
          <a:p>
            <a:pPr marL="0" marR="0">
              <a:lnSpc>
                <a:spcPct val="107000"/>
              </a:lnSpc>
              <a:spcBef>
                <a:spcPts val="0"/>
              </a:spcBef>
              <a:spcAft>
                <a:spcPts val="0"/>
              </a:spcAft>
            </a:pPr>
            <a:r>
              <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This family drama of epic proportions centers on  the Galaxy family and their dog Gravity as they face a life-changing event known as the Big Bang.  The hero of the story unleashes the Big Bang in order to run away from home.</a:t>
            </a:r>
          </a:p>
        </p:txBody>
      </p:sp>
      <p:sp>
        <p:nvSpPr>
          <p:cNvPr id="10" name="TextBox 9">
            <a:extLst>
              <a:ext uri="{FF2B5EF4-FFF2-40B4-BE49-F238E27FC236}">
                <a16:creationId xmlns:a16="http://schemas.microsoft.com/office/drawing/2014/main" id="{0087149C-19A8-4CE8-AEB1-3022A5686CD7}"/>
              </a:ext>
            </a:extLst>
          </p:cNvPr>
          <p:cNvSpPr txBox="1"/>
          <p:nvPr/>
        </p:nvSpPr>
        <p:spPr>
          <a:xfrm>
            <a:off x="6095999" y="5380671"/>
            <a:ext cx="6095999"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7" name="TextBox 6">
            <a:extLst>
              <a:ext uri="{FF2B5EF4-FFF2-40B4-BE49-F238E27FC236}">
                <a16:creationId xmlns:a16="http://schemas.microsoft.com/office/drawing/2014/main" id="{BEE7E775-814D-45DA-B53C-96C3C51B616C}"/>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spTree>
    <p:extLst>
      <p:ext uri="{BB962C8B-B14F-4D97-AF65-F5344CB8AC3E}">
        <p14:creationId xmlns:p14="http://schemas.microsoft.com/office/powerpoint/2010/main" val="3422142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ark&#10;&#10;Description automatically generated">
            <a:extLst>
              <a:ext uri="{FF2B5EF4-FFF2-40B4-BE49-F238E27FC236}">
                <a16:creationId xmlns:a16="http://schemas.microsoft.com/office/drawing/2014/main" id="{419641AD-1422-4F42-9A18-94CADA305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9" name="TextBox 8">
            <a:extLst>
              <a:ext uri="{FF2B5EF4-FFF2-40B4-BE49-F238E27FC236}">
                <a16:creationId xmlns:a16="http://schemas.microsoft.com/office/drawing/2014/main" id="{C58EE264-6116-4E01-B028-DD174948DE3C}"/>
              </a:ext>
            </a:extLst>
          </p:cNvPr>
          <p:cNvSpPr txBox="1"/>
          <p:nvPr/>
        </p:nvSpPr>
        <p:spPr>
          <a:xfrm>
            <a:off x="267925" y="1624094"/>
            <a:ext cx="11656150" cy="3901774"/>
          </a:xfrm>
          <a:prstGeom prst="rect">
            <a:avLst/>
          </a:prstGeom>
          <a:noFill/>
        </p:spPr>
        <p:txBody>
          <a:bodyPr wrap="square" rtlCol="0">
            <a:spAutoFit/>
          </a:bodyPr>
          <a:lstStyle/>
          <a:p>
            <a:r>
              <a:rPr lang="en-US" sz="4400" u="sng" dirty="0">
                <a:ln>
                  <a:solidFill>
                    <a:schemeClr val="tx1"/>
                  </a:solidFill>
                </a:ln>
                <a:latin typeface="+mj-lt"/>
              </a:rPr>
              <a:t>Cast</a:t>
            </a:r>
            <a:endParaRPr lang="en-US" sz="4400" b="0" i="0" u="sng" strike="noStrike" baseline="0" dirty="0">
              <a:ln>
                <a:solidFill>
                  <a:schemeClr val="tx1"/>
                </a:solidFill>
              </a:ln>
              <a:latin typeface="+mj-lt"/>
            </a:endParaRPr>
          </a:p>
          <a:p>
            <a:r>
              <a:rPr lang="en-US" sz="3600" i="0" u="none" strike="noStrike" baseline="0" dirty="0">
                <a:ln w="0">
                  <a:solidFill>
                    <a:schemeClr val="tx1"/>
                  </a:solidFill>
                </a:ln>
                <a:effectLst>
                  <a:outerShdw blurRad="38100" dist="19050" dir="2700000" algn="tl" rotWithShape="0">
                    <a:schemeClr val="dk1">
                      <a:alpha val="40000"/>
                    </a:schemeClr>
                  </a:outerShdw>
                </a:effectLst>
              </a:rPr>
              <a:t>o 8 Principal Characters (The Galaxy Family)</a:t>
            </a:r>
          </a:p>
          <a:p>
            <a:r>
              <a:rPr lang="en-US" sz="3600" dirty="0">
                <a:ln w="0">
                  <a:solidFill>
                    <a:schemeClr val="tx1"/>
                  </a:solidFill>
                </a:ln>
                <a:effectLst>
                  <a:outerShdw blurRad="38100" dist="19050" dir="2700000" algn="tl" rotWithShape="0">
                    <a:schemeClr val="dk1">
                      <a:alpha val="40000"/>
                    </a:schemeClr>
                  </a:outerShdw>
                </a:effectLst>
              </a:rPr>
              <a:t>	</a:t>
            </a:r>
            <a:r>
              <a:rPr lang="en-US" sz="3200" i="0" u="none" strike="noStrike" baseline="0" dirty="0">
                <a:ln w="0">
                  <a:solidFill>
                    <a:schemeClr val="tx1"/>
                  </a:solidFill>
                </a:ln>
                <a:effectLst>
                  <a:outerShdw blurRad="38100" dist="19050" dir="2700000" algn="tl" rotWithShape="0">
                    <a:schemeClr val="dk1">
                      <a:alpha val="40000"/>
                    </a:schemeClr>
                  </a:outerShdw>
                </a:effectLst>
              </a:rPr>
              <a:t>o </a:t>
            </a:r>
            <a:r>
              <a:rPr lang="en-US" sz="3200" b="1" i="0" u="none" strike="noStrike" baseline="0" dirty="0">
                <a:ln w="0">
                  <a:solidFill>
                    <a:schemeClr val="tx1"/>
                  </a:solidFill>
                </a:ln>
                <a:effectLst>
                  <a:outerShdw blurRad="38100" dist="19050" dir="2700000" algn="tl" rotWithShape="0">
                    <a:schemeClr val="dk1">
                      <a:alpha val="40000"/>
                    </a:schemeClr>
                  </a:outerShdw>
                </a:effectLst>
              </a:rPr>
              <a:t>Singularity</a:t>
            </a:r>
            <a:r>
              <a:rPr lang="en-US" sz="3200" i="0" u="none" strike="noStrike" baseline="0" dirty="0">
                <a:ln w="0">
                  <a:solidFill>
                    <a:schemeClr val="tx1"/>
                  </a:solidFill>
                </a:ln>
                <a:effectLst>
                  <a:outerShdw blurRad="38100" dist="19050" dir="2700000" algn="tl" rotWithShape="0">
                    <a:schemeClr val="dk1">
                      <a:alpha val="40000"/>
                    </a:schemeClr>
                  </a:outerShdw>
                </a:effectLst>
              </a:rPr>
              <a:t>, the single parent of six Galaxies</a:t>
            </a:r>
          </a:p>
          <a:p>
            <a:pPr lvl="1"/>
            <a:r>
              <a:rPr lang="en-US" sz="3200" i="0" u="none" strike="noStrike" baseline="0" dirty="0">
                <a:ln w="0">
                  <a:solidFill>
                    <a:schemeClr val="tx1"/>
                  </a:solidFill>
                </a:ln>
                <a:effectLst>
                  <a:outerShdw blurRad="38100" dist="19050" dir="2700000" algn="tl" rotWithShape="0">
                    <a:schemeClr val="dk1">
                      <a:alpha val="40000"/>
                    </a:schemeClr>
                  </a:outerShdw>
                </a:effectLst>
              </a:rPr>
              <a:t>o 6 </a:t>
            </a:r>
            <a:r>
              <a:rPr lang="en-US" sz="3200" b="1" i="0" u="none" strike="noStrike" baseline="0" dirty="0">
                <a:ln w="0">
                  <a:solidFill>
                    <a:schemeClr val="tx1"/>
                  </a:solidFill>
                </a:ln>
                <a:effectLst>
                  <a:outerShdw blurRad="38100" dist="19050" dir="2700000" algn="tl" rotWithShape="0">
                    <a:schemeClr val="dk1">
                      <a:alpha val="40000"/>
                    </a:schemeClr>
                  </a:outerShdw>
                </a:effectLst>
              </a:rPr>
              <a:t>Galaxies</a:t>
            </a:r>
            <a:r>
              <a:rPr lang="en-US" sz="3200" i="0" u="none" strike="noStrike" baseline="0" dirty="0">
                <a:ln w="0">
                  <a:solidFill>
                    <a:schemeClr val="tx1"/>
                  </a:solidFill>
                </a:ln>
                <a:effectLst>
                  <a:outerShdw blurRad="38100" dist="19050" dir="2700000" algn="tl" rotWithShape="0">
                    <a:schemeClr val="dk1">
                      <a:alpha val="40000"/>
                    </a:schemeClr>
                  </a:outerShdw>
                </a:effectLst>
              </a:rPr>
              <a:t> </a:t>
            </a:r>
            <a:r>
              <a:rPr lang="en-US" sz="2000" i="0" u="none" strike="noStrike" baseline="0" dirty="0">
                <a:ln w="0">
                  <a:solidFill>
                    <a:schemeClr val="tx1"/>
                  </a:solidFill>
                </a:ln>
                <a:effectLst>
                  <a:outerShdw blurRad="38100" dist="19050" dir="2700000" algn="tl" rotWithShape="0">
                    <a:schemeClr val="dk1">
                      <a:alpha val="40000"/>
                    </a:schemeClr>
                  </a:outerShdw>
                </a:effectLst>
              </a:rPr>
              <a:t>(JD, Cartwheel, Whirlpool, Triangulum, Andromeda, Milky Way)</a:t>
            </a:r>
          </a:p>
          <a:p>
            <a:pPr lvl="1"/>
            <a:r>
              <a:rPr lang="en-US" sz="3200" i="0" u="none" strike="noStrike" baseline="0" dirty="0">
                <a:ln w="0">
                  <a:solidFill>
                    <a:schemeClr val="tx1"/>
                  </a:solidFill>
                </a:ln>
                <a:effectLst>
                  <a:outerShdw blurRad="38100" dist="19050" dir="2700000" algn="tl" rotWithShape="0">
                    <a:schemeClr val="dk1">
                      <a:alpha val="40000"/>
                    </a:schemeClr>
                  </a:outerShdw>
                </a:effectLst>
              </a:rPr>
              <a:t>o </a:t>
            </a:r>
            <a:r>
              <a:rPr lang="en-US" sz="3200" b="1" i="0" u="none" strike="noStrike" baseline="0" dirty="0">
                <a:ln w="0">
                  <a:solidFill>
                    <a:schemeClr val="tx1"/>
                  </a:solidFill>
                </a:ln>
                <a:effectLst>
                  <a:outerShdw blurRad="38100" dist="19050" dir="2700000" algn="tl" rotWithShape="0">
                    <a:schemeClr val="dk1">
                      <a:alpha val="40000"/>
                    </a:schemeClr>
                  </a:outerShdw>
                </a:effectLst>
              </a:rPr>
              <a:t>Gravity</a:t>
            </a:r>
            <a:r>
              <a:rPr lang="en-US" sz="3200" i="0" u="none" strike="noStrike" baseline="0" dirty="0">
                <a:ln w="0">
                  <a:solidFill>
                    <a:schemeClr val="tx1"/>
                  </a:solidFill>
                </a:ln>
                <a:effectLst>
                  <a:outerShdw blurRad="38100" dist="19050" dir="2700000" algn="tl" rotWithShape="0">
                    <a:schemeClr val="dk1">
                      <a:alpha val="40000"/>
                    </a:schemeClr>
                  </a:outerShdw>
                </a:effectLst>
              </a:rPr>
              <a:t>, the family dog</a:t>
            </a:r>
          </a:p>
          <a:p>
            <a:pPr lvl="1"/>
            <a:endParaRPr lang="en-US" sz="32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3600" i="0" u="none" strike="noStrike" baseline="0" dirty="0">
                <a:ln w="0">
                  <a:solidFill>
                    <a:schemeClr val="tx1"/>
                  </a:solidFill>
                </a:ln>
                <a:effectLst>
                  <a:outerShdw blurRad="38100" dist="19050" dir="2700000" algn="tl" rotWithShape="0">
                    <a:schemeClr val="dk1">
                      <a:alpha val="40000"/>
                    </a:schemeClr>
                  </a:outerShdw>
                </a:effectLst>
              </a:rPr>
              <a:t>o Flexible Ensemble (Dogs, Solar System Objects)</a:t>
            </a:r>
            <a:endPar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0087149C-19A8-4CE8-AEB1-3022A5686CD7}"/>
              </a:ext>
            </a:extLst>
          </p:cNvPr>
          <p:cNvSpPr txBox="1"/>
          <p:nvPr/>
        </p:nvSpPr>
        <p:spPr>
          <a:xfrm>
            <a:off x="6095999" y="5380671"/>
            <a:ext cx="6095999"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7" name="TextBox 6">
            <a:extLst>
              <a:ext uri="{FF2B5EF4-FFF2-40B4-BE49-F238E27FC236}">
                <a16:creationId xmlns:a16="http://schemas.microsoft.com/office/drawing/2014/main" id="{BEE7E775-814D-45DA-B53C-96C3C51B616C}"/>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pic>
        <p:nvPicPr>
          <p:cNvPr id="3" name="Picture 2" descr="A picture containing arrow&#10;&#10;Description automatically generated">
            <a:extLst>
              <a:ext uri="{FF2B5EF4-FFF2-40B4-BE49-F238E27FC236}">
                <a16:creationId xmlns:a16="http://schemas.microsoft.com/office/drawing/2014/main" id="{9C7CB5B9-DF70-499F-A323-9636112FAD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189" y="231908"/>
            <a:ext cx="1523809" cy="1523809"/>
          </a:xfrm>
          <a:prstGeom prst="rect">
            <a:avLst/>
          </a:prstGeom>
        </p:spPr>
      </p:pic>
      <p:pic>
        <p:nvPicPr>
          <p:cNvPr id="5" name="Picture 4" descr="A picture containing outdoor object, star, dark, hydrozoan&#10;&#10;Description automatically generated">
            <a:extLst>
              <a:ext uri="{FF2B5EF4-FFF2-40B4-BE49-F238E27FC236}">
                <a16:creationId xmlns:a16="http://schemas.microsoft.com/office/drawing/2014/main" id="{37A121D5-1BAE-4449-8B7D-1909491B76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7231" y="410858"/>
            <a:ext cx="1816002" cy="1097282"/>
          </a:xfrm>
          <a:prstGeom prst="rect">
            <a:avLst/>
          </a:prstGeom>
        </p:spPr>
      </p:pic>
      <p:pic>
        <p:nvPicPr>
          <p:cNvPr id="11" name="Picture 10" descr="A picture containing outdoor object, star, night sky&#10;&#10;Description automatically generated">
            <a:extLst>
              <a:ext uri="{FF2B5EF4-FFF2-40B4-BE49-F238E27FC236}">
                <a16:creationId xmlns:a16="http://schemas.microsoft.com/office/drawing/2014/main" id="{274B3066-829C-4ACB-BC70-CB8861D0BFB7}"/>
              </a:ext>
            </a:extLst>
          </p:cNvPr>
          <p:cNvPicPr>
            <a:picLocks noChangeAspect="1"/>
          </p:cNvPicPr>
          <p:nvPr/>
        </p:nvPicPr>
        <p:blipFill rotWithShape="1">
          <a:blip r:embed="rId6">
            <a:extLst>
              <a:ext uri="{28A0092B-C50C-407E-A947-70E740481C1C}">
                <a14:useLocalDpi xmlns:a14="http://schemas.microsoft.com/office/drawing/2010/main" val="0"/>
              </a:ext>
            </a:extLst>
          </a:blip>
          <a:srcRect l="25657" r="29026"/>
          <a:stretch/>
        </p:blipFill>
        <p:spPr>
          <a:xfrm rot="5400000">
            <a:off x="6862503" y="217520"/>
            <a:ext cx="1097282" cy="1463043"/>
          </a:xfrm>
          <a:prstGeom prst="rect">
            <a:avLst/>
          </a:prstGeom>
        </p:spPr>
      </p:pic>
      <p:pic>
        <p:nvPicPr>
          <p:cNvPr id="13" name="Picture 12" descr="A picture containing outdoor object, star, dark&#10;&#10;Description automatically generated">
            <a:extLst>
              <a:ext uri="{FF2B5EF4-FFF2-40B4-BE49-F238E27FC236}">
                <a16:creationId xmlns:a16="http://schemas.microsoft.com/office/drawing/2014/main" id="{74460348-F526-4099-A18B-5E3565ADB8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92259" y="178679"/>
            <a:ext cx="1577038" cy="1577038"/>
          </a:xfrm>
          <a:prstGeom prst="rect">
            <a:avLst/>
          </a:prstGeom>
        </p:spPr>
      </p:pic>
      <p:pic>
        <p:nvPicPr>
          <p:cNvPr id="15" name="Picture 14" descr="A planet in space&#10;&#10;Description automatically generated with medium confidence">
            <a:extLst>
              <a:ext uri="{FF2B5EF4-FFF2-40B4-BE49-F238E27FC236}">
                <a16:creationId xmlns:a16="http://schemas.microsoft.com/office/drawing/2014/main" id="{74812BF2-15D1-4AAD-B788-9C53D72A4D1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38700" y="195369"/>
            <a:ext cx="1586286" cy="1586286"/>
          </a:xfrm>
          <a:prstGeom prst="rect">
            <a:avLst/>
          </a:prstGeom>
        </p:spPr>
      </p:pic>
      <p:pic>
        <p:nvPicPr>
          <p:cNvPr id="17" name="Picture 16" descr="A close-up of a planet&#10;&#10;Description automatically generated with low confidence">
            <a:extLst>
              <a:ext uri="{FF2B5EF4-FFF2-40B4-BE49-F238E27FC236}">
                <a16:creationId xmlns:a16="http://schemas.microsoft.com/office/drawing/2014/main" id="{5D997FDD-CD04-4677-AFF3-EB07E2079A7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73835" y="337083"/>
            <a:ext cx="1302857" cy="1302857"/>
          </a:xfrm>
          <a:prstGeom prst="rect">
            <a:avLst/>
          </a:prstGeom>
        </p:spPr>
      </p:pic>
    </p:spTree>
    <p:extLst>
      <p:ext uri="{BB962C8B-B14F-4D97-AF65-F5344CB8AC3E}">
        <p14:creationId xmlns:p14="http://schemas.microsoft.com/office/powerpoint/2010/main" val="1218549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31"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childTnLst>
                          </p:cTn>
                        </p:par>
                        <p:par>
                          <p:cTn id="17" fill="hold">
                            <p:stCondLst>
                              <p:cond delay="1500"/>
                            </p:stCondLst>
                            <p:childTnLst>
                              <p:par>
                                <p:cTn id="18" presetID="45" presetClass="entr" presetSubtype="0"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anim calcmode="lin" valueType="num">
                                      <p:cBhvr>
                                        <p:cTn id="21" dur="1000" fill="hold"/>
                                        <p:tgtEl>
                                          <p:spTgt spid="11"/>
                                        </p:tgtEl>
                                        <p:attrNameLst>
                                          <p:attrName>ppt_w</p:attrName>
                                        </p:attrNameLst>
                                      </p:cBhvr>
                                      <p:tavLst>
                                        <p:tav tm="0" fmla="#ppt_w*sin(2.5*pi*$)">
                                          <p:val>
                                            <p:fltVal val="0"/>
                                          </p:val>
                                        </p:tav>
                                        <p:tav tm="100000">
                                          <p:val>
                                            <p:fltVal val="1"/>
                                          </p:val>
                                        </p:tav>
                                      </p:tavLst>
                                    </p:anim>
                                    <p:anim calcmode="lin" valueType="num">
                                      <p:cBhvr>
                                        <p:cTn id="22" dur="1000" fill="hold"/>
                                        <p:tgtEl>
                                          <p:spTgt spid="11"/>
                                        </p:tgtEl>
                                        <p:attrNameLst>
                                          <p:attrName>ppt_h</p:attrName>
                                        </p:attrNameLst>
                                      </p:cBhvr>
                                      <p:tavLst>
                                        <p:tav tm="0">
                                          <p:val>
                                            <p:strVal val="#ppt_h"/>
                                          </p:val>
                                        </p:tav>
                                        <p:tav tm="100000">
                                          <p:val>
                                            <p:strVal val="#ppt_h"/>
                                          </p:val>
                                        </p:tav>
                                      </p:tavLst>
                                    </p:anim>
                                  </p:childTnLst>
                                </p:cTn>
                              </p:par>
                            </p:childTnLst>
                          </p:cTn>
                        </p:par>
                        <p:par>
                          <p:cTn id="23" fill="hold">
                            <p:stCondLst>
                              <p:cond delay="2500"/>
                            </p:stCondLst>
                            <p:childTnLst>
                              <p:par>
                                <p:cTn id="24" presetID="1" presetClass="entr" presetSubtype="0"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childTnLst>
                          </p:cTn>
                        </p:par>
                        <p:par>
                          <p:cTn id="26" fill="hold">
                            <p:stCondLst>
                              <p:cond delay="2500"/>
                            </p:stCondLst>
                            <p:childTnLst>
                              <p:par>
                                <p:cTn id="27" presetID="14" presetClass="entr" presetSubtype="10"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randombar(horizontal)">
                                      <p:cBhvr>
                                        <p:cTn id="29" dur="500"/>
                                        <p:tgtEl>
                                          <p:spTgt spid="15"/>
                                        </p:tgtEl>
                                      </p:cBhvr>
                                    </p:animEffect>
                                  </p:childTnLst>
                                </p:cTn>
                              </p:par>
                            </p:childTnLst>
                          </p:cTn>
                        </p:par>
                        <p:par>
                          <p:cTn id="30" fill="hold">
                            <p:stCondLst>
                              <p:cond delay="3000"/>
                            </p:stCondLst>
                            <p:childTnLst>
                              <p:par>
                                <p:cTn id="31" presetID="42" presetClass="entr" presetSubtype="0"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1000"/>
                                        <p:tgtEl>
                                          <p:spTgt spid="17"/>
                                        </p:tgtEl>
                                      </p:cBhvr>
                                    </p:animEffect>
                                    <p:anim calcmode="lin" valueType="num">
                                      <p:cBhvr>
                                        <p:cTn id="34" dur="1000" fill="hold"/>
                                        <p:tgtEl>
                                          <p:spTgt spid="17"/>
                                        </p:tgtEl>
                                        <p:attrNameLst>
                                          <p:attrName>ppt_x</p:attrName>
                                        </p:attrNameLst>
                                      </p:cBhvr>
                                      <p:tavLst>
                                        <p:tav tm="0">
                                          <p:val>
                                            <p:strVal val="#ppt_x"/>
                                          </p:val>
                                        </p:tav>
                                        <p:tav tm="100000">
                                          <p:val>
                                            <p:strVal val="#ppt_x"/>
                                          </p:val>
                                        </p:tav>
                                      </p:tavLst>
                                    </p:anim>
                                    <p:anim calcmode="lin" valueType="num">
                                      <p:cBhvr>
                                        <p:cTn id="3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ark&#10;&#10;Description automatically generated">
            <a:extLst>
              <a:ext uri="{FF2B5EF4-FFF2-40B4-BE49-F238E27FC236}">
                <a16:creationId xmlns:a16="http://schemas.microsoft.com/office/drawing/2014/main" id="{419641AD-1422-4F42-9A18-94CADA305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9" name="TextBox 8">
            <a:extLst>
              <a:ext uri="{FF2B5EF4-FFF2-40B4-BE49-F238E27FC236}">
                <a16:creationId xmlns:a16="http://schemas.microsoft.com/office/drawing/2014/main" id="{C58EE264-6116-4E01-B028-DD174948DE3C}"/>
              </a:ext>
            </a:extLst>
          </p:cNvPr>
          <p:cNvSpPr txBox="1"/>
          <p:nvPr/>
        </p:nvSpPr>
        <p:spPr>
          <a:xfrm>
            <a:off x="267925" y="1624094"/>
            <a:ext cx="11656150" cy="3815083"/>
          </a:xfrm>
          <a:prstGeom prst="rect">
            <a:avLst/>
          </a:prstGeom>
          <a:noFill/>
        </p:spPr>
        <p:txBody>
          <a:bodyPr wrap="square" rtlCol="0">
            <a:spAutoFit/>
          </a:bodyPr>
          <a:lstStyle/>
          <a:p>
            <a:r>
              <a:rPr lang="en-US" sz="4400" u="sng" dirty="0">
                <a:ln>
                  <a:solidFill>
                    <a:schemeClr val="tx1"/>
                  </a:solidFill>
                </a:ln>
                <a:latin typeface="+mj-lt"/>
              </a:rPr>
              <a:t>Music</a:t>
            </a:r>
            <a:r>
              <a:rPr lang="en-US" sz="4400" dirty="0">
                <a:ln>
                  <a:solidFill>
                    <a:schemeClr val="tx1"/>
                  </a:solidFill>
                </a:ln>
                <a:latin typeface="+mj-lt"/>
              </a:rPr>
              <a:t> (</a:t>
            </a:r>
            <a:r>
              <a:rPr lang="en-US" sz="4400" dirty="0">
                <a:ln>
                  <a:solidFill>
                    <a:schemeClr val="tx1"/>
                  </a:solidFill>
                </a:ln>
                <a:solidFill>
                  <a:srgbClr val="DD0000"/>
                </a:solidFill>
                <a:latin typeface="+mj-lt"/>
              </a:rPr>
              <a:t>P</a:t>
            </a:r>
            <a:r>
              <a:rPr lang="en-US" sz="4400" dirty="0">
                <a:ln>
                  <a:solidFill>
                    <a:schemeClr val="tx1"/>
                  </a:solidFill>
                </a:ln>
                <a:solidFill>
                  <a:srgbClr val="FE6230"/>
                </a:solidFill>
                <a:latin typeface="+mj-lt"/>
              </a:rPr>
              <a:t>O</a:t>
            </a:r>
            <a:r>
              <a:rPr lang="en-US" sz="4400" dirty="0">
                <a:ln>
                  <a:solidFill>
                    <a:schemeClr val="tx1"/>
                  </a:solidFill>
                </a:ln>
                <a:solidFill>
                  <a:srgbClr val="FEF600"/>
                </a:solidFill>
                <a:latin typeface="+mj-lt"/>
              </a:rPr>
              <a:t>P</a:t>
            </a:r>
            <a:r>
              <a:rPr lang="en-US" sz="4400" dirty="0">
                <a:ln>
                  <a:solidFill>
                    <a:schemeClr val="tx1"/>
                  </a:solidFill>
                </a:ln>
                <a:solidFill>
                  <a:srgbClr val="00BB00"/>
                </a:solidFill>
                <a:latin typeface="+mj-lt"/>
              </a:rPr>
              <a:t>E</a:t>
            </a:r>
            <a:r>
              <a:rPr lang="en-US" sz="4400" dirty="0">
                <a:ln>
                  <a:solidFill>
                    <a:schemeClr val="tx1"/>
                  </a:solidFill>
                </a:ln>
                <a:solidFill>
                  <a:srgbClr val="000083"/>
                </a:solidFill>
                <a:latin typeface="+mj-lt"/>
              </a:rPr>
              <a:t>R</a:t>
            </a:r>
            <a:r>
              <a:rPr lang="en-US" sz="4400" dirty="0">
                <a:ln>
                  <a:solidFill>
                    <a:schemeClr val="tx1"/>
                  </a:solidFill>
                </a:ln>
                <a:solidFill>
                  <a:srgbClr val="30009B"/>
                </a:solidFill>
                <a:latin typeface="+mj-lt"/>
              </a:rPr>
              <a:t>A</a:t>
            </a:r>
            <a:r>
              <a:rPr lang="en-US" sz="4400" dirty="0">
                <a:ln>
                  <a:solidFill>
                    <a:schemeClr val="tx1"/>
                  </a:solidFill>
                </a:ln>
                <a:latin typeface="+mj-lt"/>
              </a:rPr>
              <a:t>)</a:t>
            </a:r>
            <a:endParaRPr lang="en-US" sz="4400" b="0" i="0" u="sng" strike="noStrike" baseline="0" dirty="0">
              <a:ln>
                <a:solidFill>
                  <a:schemeClr val="tx1"/>
                </a:solidFill>
              </a:ln>
              <a:latin typeface="+mj-lt"/>
            </a:endParaRPr>
          </a:p>
          <a:p>
            <a:r>
              <a:rPr lang="en-US" sz="3200" i="0" u="none" strike="noStrike" baseline="0" dirty="0">
                <a:ln w="0">
                  <a:solidFill>
                    <a:schemeClr val="tx1"/>
                  </a:solidFill>
                </a:ln>
                <a:effectLst>
                  <a:outerShdw blurRad="38100" dist="19050" dir="2700000" algn="tl" rotWithShape="0">
                    <a:schemeClr val="dk1">
                      <a:alpha val="40000"/>
                    </a:schemeClr>
                  </a:outerShdw>
                </a:effectLst>
              </a:rPr>
              <a:t>o Pop		o Chinese Opera		o Punk			o Psychedelia </a:t>
            </a:r>
          </a:p>
          <a:p>
            <a:pPr lvl="1"/>
            <a:endParaRPr lang="en-US" sz="32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i="0" u="none" strike="noStrike" baseline="0" dirty="0">
                <a:ln w="0">
                  <a:solidFill>
                    <a:schemeClr val="tx1"/>
                  </a:solidFill>
                </a:ln>
                <a:effectLst>
                  <a:outerShdw blurRad="38100" dist="19050" dir="2700000" algn="tl" rotWithShape="0">
                    <a:schemeClr val="dk1">
                      <a:alpha val="40000"/>
                    </a:schemeClr>
                  </a:outerShdw>
                </a:effectLst>
              </a:rPr>
              <a:t>“The music is a character in </a:t>
            </a:r>
            <a:r>
              <a:rPr lang="en-US" sz="2100" dirty="0">
                <a:ln w="0">
                  <a:solidFill>
                    <a:schemeClr val="tx1"/>
                  </a:solidFill>
                </a:ln>
                <a:effectLst>
                  <a:outerShdw blurRad="38100" dist="19050" dir="2700000" algn="tl" rotWithShape="0">
                    <a:schemeClr val="dk1">
                      <a:alpha val="40000"/>
                    </a:schemeClr>
                  </a:outerShdw>
                </a:effectLst>
              </a:rPr>
              <a:t>its own right… </a:t>
            </a:r>
            <a:r>
              <a:rPr lang="en-US" sz="2100" i="0" u="none" strike="noStrike" baseline="0" dirty="0">
                <a:ln w="0">
                  <a:solidFill>
                    <a:schemeClr val="tx1"/>
                  </a:solidFill>
                </a:ln>
                <a:effectLst>
                  <a:outerShdw blurRad="38100" dist="19050" dir="2700000" algn="tl" rotWithShape="0">
                    <a:schemeClr val="dk1">
                      <a:alpha val="40000"/>
                    </a:schemeClr>
                  </a:outerShdw>
                </a:effectLst>
              </a:rPr>
              <a:t>feels like it was written before time existed.”</a:t>
            </a:r>
          </a:p>
          <a:p>
            <a:pPr>
              <a:lnSpc>
                <a:spcPct val="107000"/>
              </a:lnSpc>
            </a:pPr>
            <a:r>
              <a:rPr lang="en-US" sz="2400" dirty="0">
                <a:ln w="0">
                  <a:solidFill>
                    <a:schemeClr val="tx1"/>
                  </a:solidFill>
                </a:ln>
                <a:effectLst>
                  <a:outerShdw blurRad="38100" dist="19050" dir="2700000" algn="tl" rotWithShape="0">
                    <a:schemeClr val="dk1">
                      <a:alpha val="40000"/>
                    </a:schemeClr>
                  </a:outerShdw>
                </a:effectLst>
              </a:rPr>
              <a:t>- </a:t>
            </a:r>
            <a:r>
              <a:rPr lang="en-US" sz="2400" dirty="0" err="1">
                <a:ln w="0">
                  <a:solidFill>
                    <a:schemeClr val="tx1"/>
                  </a:solidFill>
                </a:ln>
                <a:effectLst>
                  <a:outerShdw blurRad="38100" dist="19050" dir="2700000" algn="tl" rotWithShape="0">
                    <a:schemeClr val="dk1">
                      <a:alpha val="40000"/>
                    </a:schemeClr>
                  </a:outerShdw>
                </a:effectLst>
              </a:rPr>
              <a:t>Zeniba</a:t>
            </a:r>
            <a:r>
              <a:rPr lang="en-US" sz="2400" dirty="0">
                <a:ln w="0">
                  <a:solidFill>
                    <a:schemeClr val="tx1"/>
                  </a:solidFill>
                </a:ln>
                <a:effectLst>
                  <a:outerShdw blurRad="38100" dist="19050" dir="2700000" algn="tl" rotWithShape="0">
                    <a:schemeClr val="dk1">
                      <a:alpha val="40000"/>
                    </a:schemeClr>
                  </a:outerShdw>
                </a:effectLst>
              </a:rPr>
              <a:t> Now, Award-Winning Musical Writer &amp; Art Scientist</a:t>
            </a:r>
          </a:p>
          <a:p>
            <a:pPr>
              <a:lnSpc>
                <a:spcPct val="107000"/>
              </a:lnSpc>
            </a:pPr>
            <a:endParaRPr lang="en-US" sz="32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600" i="0" u="none" strike="noStrike" baseline="0" dirty="0">
                <a:ln w="0">
                  <a:solidFill>
                    <a:schemeClr val="tx1"/>
                  </a:solidFill>
                </a:ln>
                <a:effectLst>
                  <a:outerShdw blurRad="38100" dist="19050" dir="2700000" algn="tl" rotWithShape="0">
                    <a:schemeClr val="dk1">
                      <a:alpha val="40000"/>
                    </a:schemeClr>
                  </a:outerShdw>
                </a:effectLst>
              </a:rPr>
              <a:t>“I compare it to </a:t>
            </a:r>
            <a:r>
              <a:rPr lang="en-US" sz="2600" i="1" u="none" strike="noStrike" baseline="0" dirty="0">
                <a:ln w="0">
                  <a:solidFill>
                    <a:schemeClr val="tx1"/>
                  </a:solidFill>
                </a:ln>
                <a:solidFill>
                  <a:srgbClr val="C12F30"/>
                </a:solidFill>
                <a:effectLst>
                  <a:outerShdw blurRad="38100" dist="19050" dir="2700000" algn="tl" rotWithShape="0">
                    <a:schemeClr val="dk1">
                      <a:alpha val="40000"/>
                    </a:schemeClr>
                  </a:outerShdw>
                </a:effectLst>
              </a:rPr>
              <a:t>American Idiot </a:t>
            </a:r>
            <a:r>
              <a:rPr lang="en-US" sz="2600" i="0" u="none" strike="noStrike" baseline="0" dirty="0">
                <a:ln w="0">
                  <a:solidFill>
                    <a:schemeClr val="tx1"/>
                  </a:solidFill>
                </a:ln>
                <a:effectLst>
                  <a:outerShdw blurRad="38100" dist="19050" dir="2700000" algn="tl" rotWithShape="0">
                    <a:schemeClr val="dk1">
                      <a:alpha val="40000"/>
                    </a:schemeClr>
                  </a:outerShdw>
                </a:effectLst>
              </a:rPr>
              <a:t>through the lens of </a:t>
            </a:r>
            <a:r>
              <a:rPr lang="en-US" sz="2600" i="1" u="none" strike="noStrike" baseline="0" dirty="0" err="1">
                <a:ln w="0">
                  <a:solidFill>
                    <a:schemeClr val="tx1"/>
                  </a:solidFill>
                </a:ln>
                <a:effectLst>
                  <a:outerShdw blurRad="38100" dist="19050" dir="2700000" algn="tl" rotWithShape="0">
                    <a:schemeClr val="dk1">
                      <a:alpha val="40000"/>
                    </a:schemeClr>
                  </a:outerShdw>
                </a:effectLst>
              </a:rPr>
              <a:t>Katamari</a:t>
            </a:r>
            <a:r>
              <a:rPr lang="en-US" sz="2600" i="1" u="none" strike="noStrike" baseline="0" dirty="0">
                <a:ln w="0">
                  <a:solidFill>
                    <a:schemeClr val="tx1"/>
                  </a:solidFill>
                </a:ln>
                <a:effectLst>
                  <a:outerShdw blurRad="38100" dist="19050" dir="2700000" algn="tl" rotWithShape="0">
                    <a:schemeClr val="dk1">
                      <a:alpha val="40000"/>
                    </a:schemeClr>
                  </a:outerShdw>
                </a:effectLst>
              </a:rPr>
              <a:t> </a:t>
            </a:r>
            <a:r>
              <a:rPr lang="en-US" sz="2600" i="1" u="none" strike="noStrike" baseline="0" dirty="0" err="1">
                <a:ln w="0">
                  <a:solidFill>
                    <a:schemeClr val="tx1"/>
                  </a:solidFill>
                </a:ln>
                <a:effectLst>
                  <a:outerShdw blurRad="38100" dist="19050" dir="2700000" algn="tl" rotWithShape="0">
                    <a:schemeClr val="dk1">
                      <a:alpha val="40000"/>
                    </a:schemeClr>
                  </a:outerShdw>
                </a:effectLst>
              </a:rPr>
              <a:t>Damacy</a:t>
            </a:r>
            <a:r>
              <a:rPr lang="en-US" sz="2600" i="0" u="none" strike="noStrike" baseline="0" dirty="0">
                <a:ln w="0">
                  <a:solidFill>
                    <a:schemeClr val="tx1"/>
                  </a:solidFill>
                </a:ln>
                <a:effectLst>
                  <a:outerShdw blurRad="38100" dist="19050" dir="2700000" algn="tl" rotWithShape="0">
                    <a:schemeClr val="dk1">
                      <a:alpha val="40000"/>
                    </a:schemeClr>
                  </a:outerShdw>
                </a:effectLst>
              </a:rPr>
              <a:t>.”</a:t>
            </a:r>
          </a:p>
          <a:p>
            <a:pPr>
              <a:lnSpc>
                <a:spcPct val="107000"/>
              </a:lnSpc>
            </a:pPr>
            <a:r>
              <a:rPr lang="en-US" sz="2400" dirty="0">
                <a:ln w="0">
                  <a:solidFill>
                    <a:schemeClr val="tx1"/>
                  </a:solidFill>
                </a:ln>
                <a:effectLst>
                  <a:outerShdw blurRad="38100" dist="19050" dir="2700000" algn="tl" rotWithShape="0">
                    <a:schemeClr val="dk1">
                      <a:alpha val="40000"/>
                    </a:schemeClr>
                  </a:outerShdw>
                </a:effectLst>
              </a:rPr>
              <a:t>- Liz Dooley, Dramaturg &amp; Playwright</a:t>
            </a:r>
            <a:endParaRPr lang="en-US" sz="2400" i="0" u="none" strike="noStrike" baseline="0" dirty="0">
              <a:ln w="0">
                <a:solidFill>
                  <a:schemeClr val="tx1"/>
                </a:solidFill>
              </a:ln>
              <a:effectLst>
                <a:outerShdw blurRad="38100" dist="19050" dir="2700000" algn="tl" rotWithShape="0">
                  <a:schemeClr val="dk1">
                    <a:alpha val="40000"/>
                  </a:schemeClr>
                </a:outerShdw>
              </a:effectLst>
            </a:endParaRPr>
          </a:p>
        </p:txBody>
      </p:sp>
      <p:sp>
        <p:nvSpPr>
          <p:cNvPr id="10" name="TextBox 9">
            <a:extLst>
              <a:ext uri="{FF2B5EF4-FFF2-40B4-BE49-F238E27FC236}">
                <a16:creationId xmlns:a16="http://schemas.microsoft.com/office/drawing/2014/main" id="{0087149C-19A8-4CE8-AEB1-3022A5686CD7}"/>
              </a:ext>
            </a:extLst>
          </p:cNvPr>
          <p:cNvSpPr txBox="1"/>
          <p:nvPr/>
        </p:nvSpPr>
        <p:spPr>
          <a:xfrm>
            <a:off x="6095999" y="5380671"/>
            <a:ext cx="6095999"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7" name="TextBox 6">
            <a:extLst>
              <a:ext uri="{FF2B5EF4-FFF2-40B4-BE49-F238E27FC236}">
                <a16:creationId xmlns:a16="http://schemas.microsoft.com/office/drawing/2014/main" id="{BEE7E775-814D-45DA-B53C-96C3C51B616C}"/>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spTree>
    <p:extLst>
      <p:ext uri="{BB962C8B-B14F-4D97-AF65-F5344CB8AC3E}">
        <p14:creationId xmlns:p14="http://schemas.microsoft.com/office/powerpoint/2010/main" val="2265489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ark&#10;&#10;Description automatically generated">
            <a:extLst>
              <a:ext uri="{FF2B5EF4-FFF2-40B4-BE49-F238E27FC236}">
                <a16:creationId xmlns:a16="http://schemas.microsoft.com/office/drawing/2014/main" id="{419641AD-1422-4F42-9A18-94CADA305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9" name="TextBox 8">
            <a:extLst>
              <a:ext uri="{FF2B5EF4-FFF2-40B4-BE49-F238E27FC236}">
                <a16:creationId xmlns:a16="http://schemas.microsoft.com/office/drawing/2014/main" id="{C58EE264-6116-4E01-B028-DD174948DE3C}"/>
              </a:ext>
            </a:extLst>
          </p:cNvPr>
          <p:cNvSpPr txBox="1"/>
          <p:nvPr/>
        </p:nvSpPr>
        <p:spPr>
          <a:xfrm>
            <a:off x="267925" y="1624094"/>
            <a:ext cx="11656150" cy="2554545"/>
          </a:xfrm>
          <a:prstGeom prst="rect">
            <a:avLst/>
          </a:prstGeom>
          <a:noFill/>
        </p:spPr>
        <p:txBody>
          <a:bodyPr wrap="square" rtlCol="0">
            <a:spAutoFit/>
          </a:bodyPr>
          <a:lstStyle/>
          <a:p>
            <a:r>
              <a:rPr lang="en-US" sz="4400" u="sng" dirty="0">
                <a:ln>
                  <a:solidFill>
                    <a:schemeClr val="tx1"/>
                  </a:solidFill>
                </a:ln>
                <a:latin typeface="+mj-lt"/>
              </a:rPr>
              <a:t>What is an ellipse…?   What are ellipses…?</a:t>
            </a:r>
            <a:endParaRPr lang="en-US" sz="4400" u="sng" dirty="0">
              <a:ln>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endParaRPr>
          </a:p>
          <a:p>
            <a:r>
              <a:rPr lang="en-US" sz="4400" dirty="0">
                <a:ln>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  Geometry Lesson!	      Grammar Lesson!</a:t>
            </a:r>
          </a:p>
          <a:p>
            <a:r>
              <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																		</a:t>
            </a:r>
            <a:r>
              <a:rPr lang="en-US" sz="72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a:t>
            </a:r>
            <a:endParaRPr lang="en-US" sz="7200" dirty="0">
              <a:ln>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0087149C-19A8-4CE8-AEB1-3022A5686CD7}"/>
              </a:ext>
            </a:extLst>
          </p:cNvPr>
          <p:cNvSpPr txBox="1"/>
          <p:nvPr/>
        </p:nvSpPr>
        <p:spPr>
          <a:xfrm>
            <a:off x="6095999" y="5380671"/>
            <a:ext cx="6095999"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7" name="TextBox 6">
            <a:extLst>
              <a:ext uri="{FF2B5EF4-FFF2-40B4-BE49-F238E27FC236}">
                <a16:creationId xmlns:a16="http://schemas.microsoft.com/office/drawing/2014/main" id="{BEE7E775-814D-45DA-B53C-96C3C51B616C}"/>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sp>
        <p:nvSpPr>
          <p:cNvPr id="2" name="Oval 1">
            <a:extLst>
              <a:ext uri="{FF2B5EF4-FFF2-40B4-BE49-F238E27FC236}">
                <a16:creationId xmlns:a16="http://schemas.microsoft.com/office/drawing/2014/main" id="{8AB4C16D-5397-44AD-B4C9-CA587A245C00}"/>
              </a:ext>
            </a:extLst>
          </p:cNvPr>
          <p:cNvSpPr/>
          <p:nvPr/>
        </p:nvSpPr>
        <p:spPr>
          <a:xfrm>
            <a:off x="304799" y="3070644"/>
            <a:ext cx="5486400" cy="1828800"/>
          </a:xfrm>
          <a:prstGeom prst="ellipse">
            <a:avLst/>
          </a:prstGeom>
          <a:solidFill>
            <a:schemeClr val="bg1"/>
          </a:solidFill>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a:solidFill>
                  <a:schemeClr val="bg1"/>
                </a:solidFill>
              </a:ln>
            </a:endParaRPr>
          </a:p>
        </p:txBody>
      </p:sp>
    </p:spTree>
    <p:extLst>
      <p:ext uri="{BB962C8B-B14F-4D97-AF65-F5344CB8AC3E}">
        <p14:creationId xmlns:p14="http://schemas.microsoft.com/office/powerpoint/2010/main" val="2262729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 calcmode="lin" valueType="num">
                                      <p:cBhvr additive="base">
                                        <p:cTn id="7"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5" presetClass="entr" presetSubtype="0" fill="hold"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1000"/>
                                        <p:tgtEl>
                                          <p:spTgt spid="9">
                                            <p:txEl>
                                              <p:pRg st="2" end="2"/>
                                            </p:txEl>
                                          </p:spTgt>
                                        </p:tgtEl>
                                      </p:cBhvr>
                                    </p:animEffect>
                                    <p:anim calcmode="lin" valueType="num">
                                      <p:cBhvr>
                                        <p:cTn id="14" dur="1000" fill="hold"/>
                                        <p:tgtEl>
                                          <p:spTgt spid="9">
                                            <p:txEl>
                                              <p:pRg st="2" end="2"/>
                                            </p:txEl>
                                          </p:spTgt>
                                        </p:tgtEl>
                                        <p:attrNameLst>
                                          <p:attrName>ppt_w</p:attrName>
                                        </p:attrNameLst>
                                      </p:cBhvr>
                                      <p:tavLst>
                                        <p:tav tm="0" fmla="#ppt_w*sin(2.5*pi*$)">
                                          <p:val>
                                            <p:fltVal val="0"/>
                                          </p:val>
                                        </p:tav>
                                        <p:tav tm="100000">
                                          <p:val>
                                            <p:fltVal val="1"/>
                                          </p:val>
                                        </p:tav>
                                      </p:tavLst>
                                    </p:anim>
                                    <p:anim calcmode="lin" valueType="num">
                                      <p:cBhvr>
                                        <p:cTn id="15" dur="1000" fill="hold"/>
                                        <p:tgtEl>
                                          <p:spTgt spid="9">
                                            <p:txEl>
                                              <p:pRg st="2" end="2"/>
                                            </p:txEl>
                                          </p:spTgt>
                                        </p:tgtEl>
                                        <p:attrNameLst>
                                          <p:attrName>ppt_h</p:attrName>
                                        </p:attrNameLst>
                                      </p:cBhvr>
                                      <p:tavLst>
                                        <p:tav tm="0">
                                          <p:val>
                                            <p:strVal val="#ppt_h"/>
                                          </p:val>
                                        </p:tav>
                                        <p:tav tm="100000">
                                          <p:val>
                                            <p:strVal val="#ppt_h"/>
                                          </p:val>
                                        </p:tav>
                                      </p:tavLst>
                                    </p:anim>
                                  </p:childTnLst>
                                </p:cTn>
                              </p:par>
                              <p:par>
                                <p:cTn id="16" presetID="31"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1000" fill="hold"/>
                                        <p:tgtEl>
                                          <p:spTgt spid="2"/>
                                        </p:tgtEl>
                                        <p:attrNameLst>
                                          <p:attrName>ppt_w</p:attrName>
                                        </p:attrNameLst>
                                      </p:cBhvr>
                                      <p:tavLst>
                                        <p:tav tm="0">
                                          <p:val>
                                            <p:fltVal val="0"/>
                                          </p:val>
                                        </p:tav>
                                        <p:tav tm="100000">
                                          <p:val>
                                            <p:strVal val="#ppt_w"/>
                                          </p:val>
                                        </p:tav>
                                      </p:tavLst>
                                    </p:anim>
                                    <p:anim calcmode="lin" valueType="num">
                                      <p:cBhvr>
                                        <p:cTn id="19" dur="1000" fill="hold"/>
                                        <p:tgtEl>
                                          <p:spTgt spid="2"/>
                                        </p:tgtEl>
                                        <p:attrNameLst>
                                          <p:attrName>ppt_h</p:attrName>
                                        </p:attrNameLst>
                                      </p:cBhvr>
                                      <p:tavLst>
                                        <p:tav tm="0">
                                          <p:val>
                                            <p:fltVal val="0"/>
                                          </p:val>
                                        </p:tav>
                                        <p:tav tm="100000">
                                          <p:val>
                                            <p:strVal val="#ppt_h"/>
                                          </p:val>
                                        </p:tav>
                                      </p:tavLst>
                                    </p:anim>
                                    <p:anim calcmode="lin" valueType="num">
                                      <p:cBhvr>
                                        <p:cTn id="20" dur="1000" fill="hold"/>
                                        <p:tgtEl>
                                          <p:spTgt spid="2"/>
                                        </p:tgtEl>
                                        <p:attrNameLst>
                                          <p:attrName>style.rotation</p:attrName>
                                        </p:attrNameLst>
                                      </p:cBhvr>
                                      <p:tavLst>
                                        <p:tav tm="0">
                                          <p:val>
                                            <p:fltVal val="90"/>
                                          </p:val>
                                        </p:tav>
                                        <p:tav tm="100000">
                                          <p:val>
                                            <p:fltVal val="0"/>
                                          </p:val>
                                        </p:tav>
                                      </p:tavLst>
                                    </p:anim>
                                    <p:animEffect transition="in" filter="fade">
                                      <p:cBhvr>
                                        <p:cTn id="21"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ark&#10;&#10;Description automatically generated">
            <a:extLst>
              <a:ext uri="{FF2B5EF4-FFF2-40B4-BE49-F238E27FC236}">
                <a16:creationId xmlns:a16="http://schemas.microsoft.com/office/drawing/2014/main" id="{419641AD-1422-4F42-9A18-94CADA305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9" name="TextBox 8">
            <a:extLst>
              <a:ext uri="{FF2B5EF4-FFF2-40B4-BE49-F238E27FC236}">
                <a16:creationId xmlns:a16="http://schemas.microsoft.com/office/drawing/2014/main" id="{C58EE264-6116-4E01-B028-DD174948DE3C}"/>
              </a:ext>
            </a:extLst>
          </p:cNvPr>
          <p:cNvSpPr txBox="1"/>
          <p:nvPr/>
        </p:nvSpPr>
        <p:spPr>
          <a:xfrm>
            <a:off x="267925" y="1624094"/>
            <a:ext cx="11656150" cy="3539430"/>
          </a:xfrm>
          <a:prstGeom prst="rect">
            <a:avLst/>
          </a:prstGeom>
          <a:noFill/>
        </p:spPr>
        <p:txBody>
          <a:bodyPr wrap="square" rtlCol="0">
            <a:spAutoFit/>
          </a:bodyPr>
          <a:lstStyle/>
          <a:p>
            <a:r>
              <a:rPr lang="en-US" sz="4400" u="sng" dirty="0">
                <a:ln>
                  <a:solidFill>
                    <a:schemeClr val="tx1"/>
                  </a:solidFill>
                </a:ln>
                <a:latin typeface="+mj-lt"/>
              </a:rPr>
              <a:t>An Elliptical </a:t>
            </a:r>
            <a:r>
              <a:rPr lang="en-US" sz="4400" b="0" i="0" u="sng" strike="noStrike" baseline="0" dirty="0">
                <a:ln>
                  <a:solidFill>
                    <a:schemeClr val="tx1"/>
                  </a:solidFill>
                </a:ln>
                <a:latin typeface="+mj-lt"/>
              </a:rPr>
              <a:t>Message</a:t>
            </a:r>
          </a:p>
          <a:p>
            <a:r>
              <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What does nothingness do for someone?</a:t>
            </a:r>
          </a:p>
          <a:p>
            <a:r>
              <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a:t>
            </a:r>
            <a:r>
              <a:rPr lang="en-US" sz="3600" dirty="0">
                <a:ln w="0">
                  <a:no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Nothing</a:t>
            </a:r>
            <a:r>
              <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 leaves </a:t>
            </a:r>
            <a:r>
              <a:rPr lang="en-US" sz="3600" i="1"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space</a:t>
            </a:r>
            <a:r>
              <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 for “</a:t>
            </a:r>
            <a:r>
              <a:rPr lang="en-US" sz="3600" b="1"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Everything</a:t>
            </a:r>
            <a:r>
              <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a:t>
            </a:r>
          </a:p>
          <a:p>
            <a:r>
              <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a:t>
            </a:r>
            <a:r>
              <a:rPr lang="en-US" sz="3600" dirty="0">
                <a:ln w="0">
                  <a:no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Nothing</a:t>
            </a:r>
            <a:r>
              <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 makes room for “</a:t>
            </a:r>
            <a:r>
              <a:rPr lang="en-US" sz="3600" b="1"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Everything</a:t>
            </a:r>
            <a:r>
              <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a:t>
            </a:r>
          </a:p>
          <a:p>
            <a:endParaRPr lang="en-US" sz="3600" b="0" i="0" u="sng" strike="noStrike" baseline="0" dirty="0">
              <a:ln w="0">
                <a:solidFill>
                  <a:schemeClr val="tx1"/>
                </a:solidFill>
              </a:ln>
              <a:effectLst>
                <a:outerShdw blurRad="38100" dist="19050" dir="2700000" algn="tl" rotWithShape="0">
                  <a:schemeClr val="dk1">
                    <a:alpha val="40000"/>
                  </a:schemeClr>
                </a:outerShdw>
              </a:effectLst>
              <a:latin typeface="+mj-lt"/>
              <a:cs typeface="Times New Roman" panose="02020603050405020304" pitchFamily="18" charset="0"/>
            </a:endParaRPr>
          </a:p>
          <a:p>
            <a:pPr algn="ctr"/>
            <a:r>
              <a:rPr lang="en-US" sz="3600" dirty="0">
                <a:ln>
                  <a:solidFill>
                    <a:schemeClr val="tx1"/>
                  </a:solidFill>
                </a:ln>
                <a:latin typeface="+mj-lt"/>
              </a:rPr>
              <a:t>Key: Family is </a:t>
            </a:r>
            <a:r>
              <a:rPr lang="en-US" sz="3600" b="1" dirty="0">
                <a:ln>
                  <a:solidFill>
                    <a:schemeClr val="tx1"/>
                  </a:solidFill>
                </a:ln>
                <a:latin typeface="+mj-lt"/>
              </a:rPr>
              <a:t>Everything</a:t>
            </a:r>
            <a:r>
              <a:rPr lang="en-US" sz="3600" dirty="0">
                <a:ln>
                  <a:solidFill>
                    <a:schemeClr val="tx1"/>
                  </a:solidFill>
                </a:ln>
                <a:latin typeface="+mj-lt"/>
              </a:rPr>
              <a:t> (you know).</a:t>
            </a:r>
            <a:endParaRPr lang="en-US" sz="3600" b="0" i="0" strike="noStrike" baseline="0" dirty="0">
              <a:ln>
                <a:solidFill>
                  <a:schemeClr val="tx1"/>
                </a:solidFill>
              </a:ln>
              <a:latin typeface="+mj-lt"/>
            </a:endParaRPr>
          </a:p>
        </p:txBody>
      </p:sp>
      <p:sp>
        <p:nvSpPr>
          <p:cNvPr id="10" name="TextBox 9">
            <a:extLst>
              <a:ext uri="{FF2B5EF4-FFF2-40B4-BE49-F238E27FC236}">
                <a16:creationId xmlns:a16="http://schemas.microsoft.com/office/drawing/2014/main" id="{0087149C-19A8-4CE8-AEB1-3022A5686CD7}"/>
              </a:ext>
            </a:extLst>
          </p:cNvPr>
          <p:cNvSpPr txBox="1"/>
          <p:nvPr/>
        </p:nvSpPr>
        <p:spPr>
          <a:xfrm>
            <a:off x="6095999" y="5380671"/>
            <a:ext cx="6095999"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7" name="TextBox 6">
            <a:extLst>
              <a:ext uri="{FF2B5EF4-FFF2-40B4-BE49-F238E27FC236}">
                <a16:creationId xmlns:a16="http://schemas.microsoft.com/office/drawing/2014/main" id="{BEE7E775-814D-45DA-B53C-96C3C51B616C}"/>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spTree>
    <p:extLst>
      <p:ext uri="{BB962C8B-B14F-4D97-AF65-F5344CB8AC3E}">
        <p14:creationId xmlns:p14="http://schemas.microsoft.com/office/powerpoint/2010/main" val="313106331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2660</TotalTime>
  <Words>2827</Words>
  <Application>Microsoft Office PowerPoint</Application>
  <PresentationFormat>Widescreen</PresentationFormat>
  <Paragraphs>213</Paragraphs>
  <Slides>14</Slides>
  <Notes>14</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Book Antiqua</vt:lpstr>
      <vt:lpstr>Calibri</vt:lpstr>
      <vt:lpstr>Century Gothic</vt:lpstr>
      <vt:lpstr>Mesh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Pham, David</dc:creator>
  <cp:lastModifiedBy>David Quang</cp:lastModifiedBy>
  <cp:revision>1128</cp:revision>
  <cp:lastPrinted>2021-10-07T18:52:54Z</cp:lastPrinted>
  <dcterms:created xsi:type="dcterms:W3CDTF">2021-10-06T14:08:05Z</dcterms:created>
  <dcterms:modified xsi:type="dcterms:W3CDTF">2022-01-05T03:57:47Z</dcterms:modified>
</cp:coreProperties>
</file>